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1"/>
  </p:notesMasterIdLst>
  <p:sldIdLst>
    <p:sldId id="256" r:id="rId2"/>
    <p:sldId id="271" r:id="rId3"/>
    <p:sldId id="273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72" r:id="rId16"/>
    <p:sldId id="268" r:id="rId17"/>
    <p:sldId id="269" r:id="rId18"/>
    <p:sldId id="274" r:id="rId19"/>
    <p:sldId id="270" r:id="rId20"/>
  </p:sldIdLst>
  <p:sldSz cx="9144000" cy="5143500" type="screen16x9"/>
  <p:notesSz cx="6858000" cy="9144000"/>
  <p:embeddedFontLst>
    <p:embeddedFont>
      <p:font typeface="Microsoft Yahei" panose="020B0503020204020204" pitchFamily="34" charset="-122"/>
      <p:regular r:id="rId22"/>
      <p:bold r:id="rId23"/>
    </p:embeddedFont>
    <p:embeddedFont>
      <p:font typeface="Open Sans" panose="020B0606030504020204" pitchFamily="34" charset="0"/>
      <p:regular r:id="rId24"/>
      <p:bold r:id="rId25"/>
      <p:italic r:id="rId26"/>
      <p:boldItalic r:id="rId27"/>
    </p:embeddedFont>
    <p:embeddedFont>
      <p:font typeface="PT Sans Narrow" panose="020B0506020203020204" pitchFamily="34" charset="0"/>
      <p:regular r:id="rId28"/>
      <p:bold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40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854" y="5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f4c7b0d86c_0_4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2f4c7b0d86c_0_4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f4c7b0d86c_0_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2f4c7b0d86c_0_4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f4c7b0d86c_0_4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2f4c7b0d86c_0_4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f4c7b0d86c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f4c7b0d86c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f4c7b0d86c_0_4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2f4c7b0d86c_0_4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f4c7b0d86c_0_4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2f4c7b0d86c_0_4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34284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f4c7b0d86c_0_4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2f4c7b0d86c_0_4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f50226478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2f50226478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f50226478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2f50226478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22988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f4c7b0d86c_0_4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2f4c7b0d86c_0_4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f376ca2a5d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2f376ca2a5d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850998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f376ca2a5d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2f376ca2a5d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50581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f376ca2a5d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2f376ca2a5d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2f376ca2a5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2f376ca2a5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f376ca2a5d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2f376ca2a5d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f4ef347fd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2f4ef347fd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f4c7b0d86c_0_4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2f4c7b0d86c_0_4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f4c7b0d86c_0_4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2f4c7b0d86c_0_4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" name="Google Shape;11;p2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2" name="Google Shape;12;p2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13" name="Google Shape;13;p2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w="762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4" name="Google Shape;14;p2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15" name="Google Shape;15;p2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16" name="Google Shape;16;p2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w="762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8" name="Google Shape;18;p2"/>
          <p:cNvSpPr txBox="1">
            <a:spLocks noGrp="1"/>
          </p:cNvSpPr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subTitle" idx="1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1"/>
          <p:cNvSpPr txBox="1">
            <a:spLocks noGrp="1"/>
          </p:cNvSpPr>
          <p:nvPr>
            <p:ph type="body" idx="1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9" name="Google Shape;59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1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2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6"/>
        </a:solid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7" name="Google Shape;47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8" name="Google Shape;48;p9"/>
          <p:cNvSpPr txBox="1">
            <a:spLocks noGrp="1"/>
          </p:cNvSpPr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ubTitle" idx="1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>
            <a:spLocks noGrp="1"/>
          </p:cNvSpPr>
          <p:nvPr>
            <p:ph type="body" idx="1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>
            <a:endParaRPr/>
          </a:p>
        </p:txBody>
      </p:sp>
      <p:sp>
        <p:nvSpPr>
          <p:cNvPr id="54" name="Google Shape;5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tropic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 xmlns:mc="http://schemas.openxmlformats.org/markup-compatibility/2006" xmlns:p14="http://schemas.microsoft.com/office/powerpoint/2010/main">
    <mc:Choice Requires="p14">
      <p:transition spd="slow" p14:dur="1100">
        <p:push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3"/>
          <p:cNvPicPr preferRelativeResize="0"/>
          <p:nvPr/>
        </p:nvPicPr>
        <p:blipFill rotWithShape="1">
          <a:blip r:embed="rId3">
            <a:alphaModFix/>
          </a:blip>
          <a:srcRect t="7840" b="-7840"/>
          <a:stretch/>
        </p:blipFill>
        <p:spPr>
          <a:xfrm>
            <a:off x="0" y="0"/>
            <a:ext cx="9144003" cy="5715576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3"/>
          <p:cNvSpPr txBox="1">
            <a:spLocks noGrp="1"/>
          </p:cNvSpPr>
          <p:nvPr>
            <p:ph type="ctrTitle"/>
          </p:nvPr>
        </p:nvSpPr>
        <p:spPr>
          <a:xfrm>
            <a:off x="372632" y="931079"/>
            <a:ext cx="3560400" cy="135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Waze Project</a:t>
            </a:r>
            <a:endParaRPr dirty="0"/>
          </a:p>
        </p:txBody>
      </p:sp>
      <p:sp>
        <p:nvSpPr>
          <p:cNvPr id="68" name="Google Shape;68;p13"/>
          <p:cNvSpPr txBox="1">
            <a:spLocks noGrp="1"/>
          </p:cNvSpPr>
          <p:nvPr>
            <p:ph type="subTitle" idx="1"/>
          </p:nvPr>
        </p:nvSpPr>
        <p:spPr>
          <a:xfrm>
            <a:off x="472818" y="2433358"/>
            <a:ext cx="3630900" cy="155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25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b="1" dirty="0">
                <a:solidFill>
                  <a:schemeClr val="lt1"/>
                </a:solidFill>
              </a:rPr>
              <a:t>Group 8</a:t>
            </a:r>
            <a:endParaRPr sz="9600" b="1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600" b="1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600" b="1" dirty="0">
                <a:solidFill>
                  <a:schemeClr val="lt1"/>
                </a:solidFill>
              </a:rPr>
              <a:t>Group Members:</a:t>
            </a:r>
            <a:endParaRPr sz="5600" b="1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600" b="1" dirty="0">
                <a:solidFill>
                  <a:schemeClr val="lt1"/>
                </a:solidFill>
              </a:rPr>
              <a:t>- Kevin Obote - 190696</a:t>
            </a:r>
            <a:endParaRPr sz="5600" b="1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600" b="1" dirty="0">
                <a:solidFill>
                  <a:schemeClr val="lt1"/>
                </a:solidFill>
              </a:rPr>
              <a:t>- Faith Nyaboke - 192745</a:t>
            </a:r>
            <a:endParaRPr sz="5600" b="1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600" b="1" dirty="0">
                <a:solidFill>
                  <a:schemeClr val="lt1"/>
                </a:solidFill>
              </a:rPr>
              <a:t>- Grace Munyi - 054879</a:t>
            </a:r>
            <a:endParaRPr sz="5600" b="1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600" b="1" dirty="0">
                <a:solidFill>
                  <a:schemeClr val="lt1"/>
                </a:solidFill>
              </a:rPr>
              <a:t>- Victor Radeny - 119368</a:t>
            </a:r>
            <a:endParaRPr sz="5600" b="1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600" b="1" dirty="0">
                <a:solidFill>
                  <a:schemeClr val="lt1"/>
                </a:solidFill>
              </a:rPr>
              <a:t>- Kelvin Ngigi - 192743</a:t>
            </a:r>
            <a:endParaRPr sz="5600" b="1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600" b="1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600" b="1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:push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0"/>
          <p:cNvSpPr txBox="1">
            <a:spLocks noGrp="1"/>
          </p:cNvSpPr>
          <p:nvPr>
            <p:ph type="title"/>
          </p:nvPr>
        </p:nvSpPr>
        <p:spPr>
          <a:xfrm>
            <a:off x="152400" y="17637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800" dirty="0"/>
              <a:t>User Activity and Engagement Data Analysis</a:t>
            </a:r>
            <a:endParaRPr sz="1800" dirty="0"/>
          </a:p>
        </p:txBody>
      </p:sp>
      <p:sp>
        <p:nvSpPr>
          <p:cNvPr id="115" name="Google Shape;115;p20"/>
          <p:cNvSpPr txBox="1">
            <a:spLocks noGrp="1"/>
          </p:cNvSpPr>
          <p:nvPr>
            <p:ph type="body" idx="1"/>
          </p:nvPr>
        </p:nvSpPr>
        <p:spPr>
          <a:xfrm>
            <a:off x="311700" y="967625"/>
            <a:ext cx="4817861" cy="35523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25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 dirty="0">
                <a:solidFill>
                  <a:srgbClr val="000000"/>
                </a:solidFill>
                <a:highlight>
                  <a:srgbClr val="F3F3F3"/>
                </a:highlight>
              </a:rPr>
              <a:t>C) Distribution of Total Navigation Fav 1	</a:t>
            </a:r>
            <a:endParaRPr sz="4800" b="1" dirty="0">
              <a:solidFill>
                <a:srgbClr val="000000"/>
              </a:solidFill>
              <a:highlight>
                <a:srgbClr val="F3F3F3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4800" dirty="0">
                <a:solidFill>
                  <a:srgbClr val="000000"/>
                </a:solidFill>
                <a:highlight>
                  <a:srgbClr val="F3F3F3"/>
                </a:highlight>
              </a:rPr>
              <a:t>Distribution of the number of navigation to the first favourite </a:t>
            </a:r>
            <a:endParaRPr sz="4800" dirty="0">
              <a:solidFill>
                <a:srgbClr val="000000"/>
              </a:solidFill>
              <a:highlight>
                <a:srgbClr val="F3F3F3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4800" dirty="0">
                <a:solidFill>
                  <a:srgbClr val="000000"/>
                </a:solidFill>
                <a:highlight>
                  <a:srgbClr val="F3F3F3"/>
                </a:highlight>
              </a:rPr>
              <a:t>location</a:t>
            </a:r>
            <a:endParaRPr sz="4800" dirty="0">
              <a:solidFill>
                <a:srgbClr val="000000"/>
              </a:solidFill>
              <a:highlight>
                <a:srgbClr val="F3F3F3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4800" b="1" dirty="0">
                <a:solidFill>
                  <a:srgbClr val="000000"/>
                </a:solidFill>
                <a:highlight>
                  <a:srgbClr val="F3F3F3"/>
                </a:highlight>
              </a:rPr>
              <a:t>Findings</a:t>
            </a:r>
            <a:endParaRPr sz="4800" b="1" dirty="0">
              <a:solidFill>
                <a:srgbClr val="000000"/>
              </a:solidFill>
              <a:highlight>
                <a:srgbClr val="F3F3F3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4800" dirty="0">
                <a:solidFill>
                  <a:srgbClr val="000000"/>
                </a:solidFill>
                <a:highlight>
                  <a:srgbClr val="F3F3F3"/>
                </a:highlight>
              </a:rPr>
              <a:t>-This was quite low as the highest frequency was in the zero</a:t>
            </a:r>
            <a:endParaRPr sz="4800" dirty="0">
              <a:solidFill>
                <a:srgbClr val="000000"/>
              </a:solidFill>
              <a:highlight>
                <a:srgbClr val="F3F3F3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4800" dirty="0">
                <a:solidFill>
                  <a:srgbClr val="000000"/>
                </a:solidFill>
                <a:highlight>
                  <a:srgbClr val="F3F3F3"/>
                </a:highlight>
              </a:rPr>
              <a:t>Navigation. </a:t>
            </a:r>
            <a:endParaRPr sz="4800" dirty="0">
              <a:solidFill>
                <a:srgbClr val="000000"/>
              </a:solidFill>
              <a:highlight>
                <a:srgbClr val="F3F3F3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4800" dirty="0">
                <a:solidFill>
                  <a:srgbClr val="000000"/>
                </a:solidFill>
                <a:highlight>
                  <a:srgbClr val="F3F3F3"/>
                </a:highlight>
              </a:rPr>
              <a:t>- Very few users navigate to their favorite locations.</a:t>
            </a:r>
            <a:endParaRPr sz="4800" dirty="0">
              <a:solidFill>
                <a:srgbClr val="000000"/>
              </a:solidFill>
              <a:highlight>
                <a:srgbClr val="F3F3F3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4800" b="1" dirty="0">
                <a:solidFill>
                  <a:srgbClr val="000000"/>
                </a:solidFill>
                <a:highlight>
                  <a:srgbClr val="F3F3F3"/>
                </a:highlight>
              </a:rPr>
              <a:t>Possible reason</a:t>
            </a:r>
            <a:endParaRPr sz="4800" b="1" dirty="0">
              <a:solidFill>
                <a:srgbClr val="000000"/>
              </a:solidFill>
              <a:highlight>
                <a:srgbClr val="F3F3F3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4800" dirty="0">
                <a:solidFill>
                  <a:srgbClr val="000000"/>
                </a:solidFill>
                <a:highlight>
                  <a:srgbClr val="F3F3F3"/>
                </a:highlight>
              </a:rPr>
              <a:t>-App usability is difficult hence hard for users to set navigation</a:t>
            </a:r>
            <a:endParaRPr sz="4800" dirty="0">
              <a:solidFill>
                <a:srgbClr val="000000"/>
              </a:solidFill>
              <a:highlight>
                <a:srgbClr val="F3F3F3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4800" dirty="0">
                <a:solidFill>
                  <a:srgbClr val="000000"/>
                </a:solidFill>
                <a:highlight>
                  <a:srgbClr val="F3F3F3"/>
                </a:highlight>
              </a:rPr>
              <a:t>-Users dont know how to effectively use this feature</a:t>
            </a:r>
            <a:endParaRPr sz="4800" dirty="0">
              <a:solidFill>
                <a:srgbClr val="000000"/>
              </a:solidFill>
              <a:highlight>
                <a:srgbClr val="F3F3F3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4800" dirty="0">
                <a:solidFill>
                  <a:srgbClr val="000000"/>
                </a:solidFill>
                <a:highlight>
                  <a:srgbClr val="F3F3F3"/>
                </a:highlight>
              </a:rPr>
              <a:t>–Tied to the low session and drive retention rate</a:t>
            </a:r>
            <a:endParaRPr sz="4800" dirty="0">
              <a:solidFill>
                <a:srgbClr val="000000"/>
              </a:solidFill>
              <a:highlight>
                <a:srgbClr val="F3F3F3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150" b="1" dirty="0">
              <a:solidFill>
                <a:srgbClr val="000000"/>
              </a:solidFill>
              <a:highlight>
                <a:srgbClr val="F3F3F3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150" dirty="0">
              <a:solidFill>
                <a:srgbClr val="000000"/>
              </a:solidFill>
              <a:highlight>
                <a:srgbClr val="F3F3F3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  <p:pic>
        <p:nvPicPr>
          <p:cNvPr id="116" name="Google Shape;11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9850" y="799924"/>
            <a:ext cx="4131750" cy="409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1"/>
          <p:cNvSpPr txBox="1">
            <a:spLocks noGrp="1"/>
          </p:cNvSpPr>
          <p:nvPr>
            <p:ph type="title"/>
          </p:nvPr>
        </p:nvSpPr>
        <p:spPr>
          <a:xfrm>
            <a:off x="76825" y="12797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800" dirty="0"/>
              <a:t>User Activity and Engagement Data Analysis</a:t>
            </a:r>
            <a:endParaRPr sz="1800" dirty="0"/>
          </a:p>
        </p:txBody>
      </p:sp>
      <p:sp>
        <p:nvSpPr>
          <p:cNvPr id="122" name="Google Shape;122;p21"/>
          <p:cNvSpPr txBox="1">
            <a:spLocks noGrp="1"/>
          </p:cNvSpPr>
          <p:nvPr>
            <p:ph type="body" idx="1"/>
          </p:nvPr>
        </p:nvSpPr>
        <p:spPr>
          <a:xfrm>
            <a:off x="159025" y="679150"/>
            <a:ext cx="4845900" cy="348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25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>
                <a:solidFill>
                  <a:srgbClr val="000000"/>
                </a:solidFill>
                <a:highlight>
                  <a:srgbClr val="F3F3F3"/>
                </a:highlight>
              </a:rPr>
              <a:t>D) Distribution of Total Navigation Fav 2	</a:t>
            </a:r>
            <a:endParaRPr sz="4800" b="1">
              <a:solidFill>
                <a:srgbClr val="000000"/>
              </a:solidFill>
              <a:highlight>
                <a:srgbClr val="F3F3F3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000000"/>
                </a:solidFill>
                <a:highlight>
                  <a:srgbClr val="F3F3F3"/>
                </a:highlight>
              </a:rPr>
              <a:t>Distribution of the number of navigation to the first favourite </a:t>
            </a:r>
            <a:endParaRPr sz="4800">
              <a:solidFill>
                <a:srgbClr val="000000"/>
              </a:solidFill>
              <a:highlight>
                <a:srgbClr val="F3F3F3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000000"/>
                </a:solidFill>
                <a:highlight>
                  <a:srgbClr val="F3F3F3"/>
                </a:highlight>
              </a:rPr>
              <a:t>location</a:t>
            </a:r>
            <a:endParaRPr sz="4800">
              <a:solidFill>
                <a:srgbClr val="000000"/>
              </a:solidFill>
              <a:highlight>
                <a:srgbClr val="F3F3F3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4800" b="1">
                <a:solidFill>
                  <a:srgbClr val="000000"/>
                </a:solidFill>
                <a:highlight>
                  <a:srgbClr val="F3F3F3"/>
                </a:highlight>
              </a:rPr>
              <a:t>Findings</a:t>
            </a:r>
            <a:endParaRPr sz="4800" b="1">
              <a:solidFill>
                <a:srgbClr val="000000"/>
              </a:solidFill>
              <a:highlight>
                <a:srgbClr val="F3F3F3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000000"/>
                </a:solidFill>
                <a:highlight>
                  <a:srgbClr val="F3F3F3"/>
                </a:highlight>
              </a:rPr>
              <a:t>-This was lower than Navigation Fav 1</a:t>
            </a:r>
            <a:endParaRPr sz="4800">
              <a:solidFill>
                <a:srgbClr val="000000"/>
              </a:solidFill>
              <a:highlight>
                <a:srgbClr val="F3F3F3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000000"/>
                </a:solidFill>
                <a:highlight>
                  <a:srgbClr val="F3F3F3"/>
                </a:highlight>
              </a:rPr>
              <a:t> More fewer users navigating to their second favorite locations</a:t>
            </a:r>
            <a:endParaRPr sz="4800">
              <a:solidFill>
                <a:srgbClr val="000000"/>
              </a:solidFill>
              <a:highlight>
                <a:srgbClr val="F3F3F3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4800" b="1">
                <a:solidFill>
                  <a:srgbClr val="000000"/>
                </a:solidFill>
                <a:highlight>
                  <a:srgbClr val="F3F3F3"/>
                </a:highlight>
              </a:rPr>
              <a:t>Possible reason</a:t>
            </a:r>
            <a:endParaRPr sz="4800" b="1">
              <a:solidFill>
                <a:srgbClr val="000000"/>
              </a:solidFill>
              <a:highlight>
                <a:srgbClr val="F3F3F3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000000"/>
                </a:solidFill>
                <a:highlight>
                  <a:srgbClr val="F3F3F3"/>
                </a:highlight>
              </a:rPr>
              <a:t>-App usability is difficult hence hard for users to set navigation</a:t>
            </a:r>
            <a:endParaRPr sz="4800">
              <a:solidFill>
                <a:srgbClr val="000000"/>
              </a:solidFill>
              <a:highlight>
                <a:srgbClr val="F3F3F3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000000"/>
                </a:solidFill>
                <a:highlight>
                  <a:srgbClr val="F3F3F3"/>
                </a:highlight>
              </a:rPr>
              <a:t>-Users dont know how to effectively use this feature</a:t>
            </a:r>
            <a:endParaRPr sz="4800">
              <a:solidFill>
                <a:srgbClr val="000000"/>
              </a:solidFill>
              <a:highlight>
                <a:srgbClr val="F3F3F3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000000"/>
                </a:solidFill>
                <a:highlight>
                  <a:srgbClr val="F3F3F3"/>
                </a:highlight>
              </a:rPr>
              <a:t>–Tied to the low session and drive retention rate</a:t>
            </a:r>
            <a:endParaRPr sz="4800">
              <a:solidFill>
                <a:srgbClr val="000000"/>
              </a:solidFill>
              <a:highlight>
                <a:srgbClr val="F3F3F3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150" b="1">
              <a:solidFill>
                <a:srgbClr val="000000"/>
              </a:solidFill>
              <a:highlight>
                <a:srgbClr val="F3F3F3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150">
              <a:solidFill>
                <a:srgbClr val="000000"/>
              </a:solidFill>
              <a:highlight>
                <a:srgbClr val="F3F3F3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23" name="Google Shape;12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9275" y="553225"/>
            <a:ext cx="4272325" cy="4238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2"/>
          <p:cNvSpPr txBox="1">
            <a:spLocks noGrp="1"/>
          </p:cNvSpPr>
          <p:nvPr>
            <p:ph type="body" idx="1"/>
          </p:nvPr>
        </p:nvSpPr>
        <p:spPr>
          <a:xfrm>
            <a:off x="147300" y="788400"/>
            <a:ext cx="4552200" cy="338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000000"/>
                </a:solidFill>
                <a:highlight>
                  <a:srgbClr val="F3F3F3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E) Distribution of driven KM</a:t>
            </a:r>
            <a:endParaRPr sz="1200" b="1">
              <a:solidFill>
                <a:srgbClr val="000000"/>
              </a:solidFill>
              <a:highlight>
                <a:srgbClr val="F3F3F3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highlight>
                  <a:srgbClr val="F3F3F3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Provides insight into the distance users are driving </a:t>
            </a:r>
            <a:endParaRPr sz="1200">
              <a:solidFill>
                <a:srgbClr val="000000"/>
              </a:solidFill>
              <a:highlight>
                <a:srgbClr val="F3F3F3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highlight>
                  <a:srgbClr val="F3F3F3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-Most users have driven around 4,000km which is the peak distance.</a:t>
            </a:r>
            <a:endParaRPr sz="1200">
              <a:solidFill>
                <a:srgbClr val="000000"/>
              </a:solidFill>
              <a:highlight>
                <a:srgbClr val="F3F3F3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highlight>
                  <a:srgbClr val="F3F3F3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-A few have managed to extend to 10,000km and above.</a:t>
            </a:r>
            <a:endParaRPr sz="1200">
              <a:solidFill>
                <a:srgbClr val="000000"/>
              </a:solidFill>
              <a:highlight>
                <a:srgbClr val="F3F3F3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050">
              <a:solidFill>
                <a:srgbClr val="000000"/>
              </a:solidFill>
              <a:highlight>
                <a:srgbClr val="F3F3F3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129" name="Google Shape;129;p22"/>
          <p:cNvSpPr txBox="1">
            <a:spLocks noGrp="1"/>
          </p:cNvSpPr>
          <p:nvPr>
            <p:ph type="title"/>
          </p:nvPr>
        </p:nvSpPr>
        <p:spPr>
          <a:xfrm>
            <a:off x="241250" y="81000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Arial"/>
              <a:buNone/>
            </a:pPr>
            <a:r>
              <a:rPr lang="en" sz="1800" dirty="0"/>
              <a:t>User Activity and Engagement Data Analysis</a:t>
            </a:r>
            <a:endParaRPr dirty="0"/>
          </a:p>
        </p:txBody>
      </p:sp>
      <p:pic>
        <p:nvPicPr>
          <p:cNvPr id="130" name="Google Shape;13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05225" y="343250"/>
            <a:ext cx="4386376" cy="4414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3"/>
          <p:cNvSpPr txBox="1">
            <a:spLocks noGrp="1"/>
          </p:cNvSpPr>
          <p:nvPr>
            <p:ph type="body" idx="1"/>
          </p:nvPr>
        </p:nvSpPr>
        <p:spPr>
          <a:xfrm>
            <a:off x="100325" y="783600"/>
            <a:ext cx="4951500" cy="367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rgbClr val="000000"/>
                </a:solidFill>
                <a:highlight>
                  <a:srgbClr val="F3F3F3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F) Distribution on n days after onboarding</a:t>
            </a:r>
            <a:endParaRPr sz="1200" b="1" dirty="0">
              <a:solidFill>
                <a:srgbClr val="000000"/>
              </a:solidFill>
              <a:highlight>
                <a:srgbClr val="F3F3F3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000000"/>
                </a:solidFill>
                <a:highlight>
                  <a:srgbClr val="F3F3F3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Provides insight into user retention over time</a:t>
            </a:r>
            <a:endParaRPr sz="1200" dirty="0">
              <a:solidFill>
                <a:srgbClr val="000000"/>
              </a:solidFill>
              <a:highlight>
                <a:srgbClr val="F3F3F3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457200" lvl="0" indent="-304800" algn="l" rtl="0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icrosoft Yahei"/>
              <a:buChar char="-"/>
            </a:pPr>
            <a:r>
              <a:rPr lang="en" sz="1200" dirty="0">
                <a:solidFill>
                  <a:srgbClr val="000000"/>
                </a:solidFill>
                <a:highlight>
                  <a:srgbClr val="F3F3F3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Despite few usage period, the frequency of App usage after onboarding</a:t>
            </a:r>
            <a:endParaRPr sz="1200" dirty="0">
              <a:solidFill>
                <a:srgbClr val="000000"/>
              </a:solidFill>
              <a:highlight>
                <a:srgbClr val="F3F3F3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icrosoft Yahei"/>
              <a:buChar char="-"/>
            </a:pPr>
            <a:r>
              <a:rPr lang="en" sz="1200" dirty="0">
                <a:solidFill>
                  <a:srgbClr val="000000"/>
                </a:solidFill>
                <a:highlight>
                  <a:srgbClr val="F3F3F3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Is high and the number of days are more (3,500)</a:t>
            </a:r>
            <a:endParaRPr sz="1200" dirty="0">
              <a:solidFill>
                <a:srgbClr val="000000"/>
              </a:solidFill>
              <a:highlight>
                <a:srgbClr val="F3F3F3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rgbClr val="000000"/>
                </a:solidFill>
                <a:highlight>
                  <a:srgbClr val="F3F3F3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Possible reasons</a:t>
            </a:r>
            <a:endParaRPr sz="1200" b="1" dirty="0">
              <a:solidFill>
                <a:srgbClr val="000000"/>
              </a:solidFill>
              <a:highlight>
                <a:srgbClr val="F3F3F3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000000"/>
                </a:solidFill>
                <a:highlight>
                  <a:srgbClr val="F3F3F3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Users keep coming back to the app</a:t>
            </a:r>
            <a:endParaRPr sz="1200" dirty="0">
              <a:solidFill>
                <a:srgbClr val="000000"/>
              </a:solidFill>
              <a:highlight>
                <a:srgbClr val="F3F3F3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000000"/>
                </a:solidFill>
                <a:highlight>
                  <a:srgbClr val="F3F3F3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Users find the app valuable &amp; would like to use it more often </a:t>
            </a:r>
            <a:endParaRPr sz="1200" dirty="0">
              <a:solidFill>
                <a:srgbClr val="000000"/>
              </a:solidFill>
              <a:highlight>
                <a:srgbClr val="F3F3F3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050" dirty="0">
              <a:solidFill>
                <a:srgbClr val="000000"/>
              </a:solidFill>
              <a:highlight>
                <a:srgbClr val="F3F3F3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  <p:sp>
        <p:nvSpPr>
          <p:cNvPr id="136" name="Google Shape;136;p23"/>
          <p:cNvSpPr txBox="1">
            <a:spLocks noGrp="1"/>
          </p:cNvSpPr>
          <p:nvPr>
            <p:ph type="title"/>
          </p:nvPr>
        </p:nvSpPr>
        <p:spPr>
          <a:xfrm>
            <a:off x="241250" y="146525"/>
            <a:ext cx="8520600" cy="53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Arial"/>
              <a:buNone/>
            </a:pPr>
            <a:r>
              <a:rPr lang="en" sz="1800" dirty="0"/>
              <a:t>User Activity and Engagement Data Analysis</a:t>
            </a:r>
            <a:endParaRPr dirty="0"/>
          </a:p>
        </p:txBody>
      </p:sp>
      <p:pic>
        <p:nvPicPr>
          <p:cNvPr id="137" name="Google Shape;13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1150" y="515850"/>
            <a:ext cx="4180450" cy="420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4"/>
          <p:cNvSpPr txBox="1">
            <a:spLocks noGrp="1"/>
          </p:cNvSpPr>
          <p:nvPr>
            <p:ph type="body" idx="1"/>
          </p:nvPr>
        </p:nvSpPr>
        <p:spPr>
          <a:xfrm>
            <a:off x="252975" y="679150"/>
            <a:ext cx="4787100" cy="395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 b="1" dirty="0">
                <a:solidFill>
                  <a:srgbClr val="000000"/>
                </a:solidFill>
                <a:highlight>
                  <a:srgbClr val="F3F3F3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G) Distribution of Driving days</a:t>
            </a:r>
            <a:endParaRPr sz="1250" dirty="0">
              <a:solidFill>
                <a:srgbClr val="000000"/>
              </a:solidFill>
              <a:highlight>
                <a:srgbClr val="F3F3F3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457200" lvl="0" indent="-307975" algn="l" rtl="0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50"/>
              <a:buFont typeface="Microsoft Yahei"/>
              <a:buChar char="-"/>
            </a:pPr>
            <a:r>
              <a:rPr lang="en" sz="1250" dirty="0">
                <a:solidFill>
                  <a:srgbClr val="000000"/>
                </a:solidFill>
                <a:highlight>
                  <a:srgbClr val="F3F3F3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Most Waze App users are driving within the first 20 days, using the app</a:t>
            </a:r>
            <a:endParaRPr sz="1250" dirty="0">
              <a:solidFill>
                <a:srgbClr val="000000"/>
              </a:solidFill>
              <a:highlight>
                <a:srgbClr val="F3F3F3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457200" lvl="0" indent="-307975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50"/>
              <a:buFont typeface="Microsoft Yahei"/>
              <a:buChar char="-"/>
            </a:pPr>
            <a:r>
              <a:rPr lang="en" sz="1250" dirty="0">
                <a:solidFill>
                  <a:srgbClr val="000000"/>
                </a:solidFill>
                <a:highlight>
                  <a:srgbClr val="F3F3F3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The app usage frequency starts declining after the 20th days</a:t>
            </a:r>
            <a:endParaRPr sz="1250" dirty="0">
              <a:solidFill>
                <a:srgbClr val="000000"/>
              </a:solidFill>
              <a:highlight>
                <a:srgbClr val="F3F3F3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50" dirty="0">
                <a:solidFill>
                  <a:srgbClr val="000000"/>
                </a:solidFill>
                <a:highlight>
                  <a:srgbClr val="F3F3F3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The few users that  are retained are likely the ones who:</a:t>
            </a:r>
            <a:endParaRPr sz="1250" dirty="0">
              <a:solidFill>
                <a:srgbClr val="000000"/>
              </a:solidFill>
              <a:highlight>
                <a:srgbClr val="F3F3F3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457200" lvl="0" indent="-307975" algn="l" rtl="0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50"/>
              <a:buFont typeface="Microsoft Yahei"/>
              <a:buChar char="-"/>
            </a:pPr>
            <a:r>
              <a:rPr lang="en" sz="1250" dirty="0">
                <a:solidFill>
                  <a:srgbClr val="000000"/>
                </a:solidFill>
                <a:highlight>
                  <a:srgbClr val="F3F3F3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drive more kms</a:t>
            </a:r>
            <a:endParaRPr sz="1250" dirty="0">
              <a:solidFill>
                <a:srgbClr val="000000"/>
              </a:solidFill>
              <a:highlight>
                <a:srgbClr val="F3F3F3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457200" lvl="0" indent="-307975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50"/>
              <a:buFont typeface="Microsoft Yahei"/>
              <a:buChar char="-"/>
            </a:pPr>
            <a:r>
              <a:rPr lang="en" sz="1250" dirty="0">
                <a:solidFill>
                  <a:srgbClr val="000000"/>
                </a:solidFill>
                <a:highlight>
                  <a:srgbClr val="F3F3F3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Log in more sessions</a:t>
            </a:r>
            <a:endParaRPr sz="1250" dirty="0">
              <a:solidFill>
                <a:srgbClr val="000000"/>
              </a:solidFill>
              <a:highlight>
                <a:srgbClr val="F3F3F3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457200" lvl="0" indent="-307975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50"/>
              <a:buFont typeface="Microsoft Yahei"/>
              <a:buChar char="-"/>
            </a:pPr>
            <a:r>
              <a:rPr lang="en" sz="1250" dirty="0">
                <a:solidFill>
                  <a:srgbClr val="000000"/>
                </a:solidFill>
                <a:highlight>
                  <a:srgbClr val="F3F3F3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Log in more drives</a:t>
            </a:r>
            <a:endParaRPr sz="1250" dirty="0">
              <a:solidFill>
                <a:srgbClr val="000000"/>
              </a:solidFill>
              <a:highlight>
                <a:srgbClr val="F3F3F3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700" dirty="0">
              <a:solidFill>
                <a:srgbClr val="FF0000"/>
              </a:solidFill>
            </a:endParaRPr>
          </a:p>
        </p:txBody>
      </p:sp>
      <p:sp>
        <p:nvSpPr>
          <p:cNvPr id="143" name="Google Shape;143;p24"/>
          <p:cNvSpPr txBox="1">
            <a:spLocks noGrp="1"/>
          </p:cNvSpPr>
          <p:nvPr>
            <p:ph type="title"/>
          </p:nvPr>
        </p:nvSpPr>
        <p:spPr>
          <a:xfrm>
            <a:off x="170775" y="210150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Arial"/>
              <a:buNone/>
            </a:pPr>
            <a:r>
              <a:rPr lang="en" sz="1800" dirty="0"/>
              <a:t>User Activity and Engagement Data Analysis</a:t>
            </a:r>
            <a:endParaRPr dirty="0"/>
          </a:p>
        </p:txBody>
      </p:sp>
      <p:pic>
        <p:nvPicPr>
          <p:cNvPr id="144" name="Google Shape;14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4750" y="635700"/>
            <a:ext cx="4355625" cy="432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8"/>
          <p:cNvSpPr txBox="1">
            <a:spLocks noGrp="1"/>
          </p:cNvSpPr>
          <p:nvPr>
            <p:ph type="title"/>
          </p:nvPr>
        </p:nvSpPr>
        <p:spPr>
          <a:xfrm>
            <a:off x="182525" y="69250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800" dirty="0"/>
              <a:t>Churn Vs Retain</a:t>
            </a:r>
            <a:endParaRPr sz="1800" dirty="0"/>
          </a:p>
        </p:txBody>
      </p:sp>
      <p:sp>
        <p:nvSpPr>
          <p:cNvPr id="101" name="Google Shape;101;p18"/>
          <p:cNvSpPr txBox="1">
            <a:spLocks noGrp="1"/>
          </p:cNvSpPr>
          <p:nvPr>
            <p:ph type="body" idx="1"/>
          </p:nvPr>
        </p:nvSpPr>
        <p:spPr>
          <a:xfrm>
            <a:off x="230300" y="577246"/>
            <a:ext cx="4073912" cy="36987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indent="0">
              <a:lnSpc>
                <a:spcPct val="105000"/>
              </a:lnSpc>
              <a:spcBef>
                <a:spcPts val="1200"/>
              </a:spcBef>
              <a:buNone/>
            </a:pPr>
            <a:r>
              <a:rPr lang="en-US" sz="1400" dirty="0">
                <a:solidFill>
                  <a:srgbClr val="000000"/>
                </a:solidFill>
                <a:highlight>
                  <a:srgbClr val="F3F3F3"/>
                </a:highlight>
              </a:rPr>
              <a:t>Overall retention rate count is higher than Churn rate.</a:t>
            </a:r>
          </a:p>
          <a:p>
            <a:pPr marL="0" indent="0">
              <a:lnSpc>
                <a:spcPct val="105000"/>
              </a:lnSpc>
              <a:spcBef>
                <a:spcPts val="1200"/>
              </a:spcBef>
              <a:buNone/>
            </a:pPr>
            <a:r>
              <a:rPr lang="en-US" sz="1400" dirty="0">
                <a:solidFill>
                  <a:srgbClr val="000000"/>
                </a:solidFill>
                <a:highlight>
                  <a:srgbClr val="F3F3F3"/>
                </a:highlight>
              </a:rPr>
              <a:t>This is despite all the above variables indicating contrary.</a:t>
            </a:r>
          </a:p>
          <a:p>
            <a:pPr marL="0" indent="0">
              <a:lnSpc>
                <a:spcPct val="105000"/>
              </a:lnSpc>
              <a:spcBef>
                <a:spcPts val="1200"/>
              </a:spcBef>
              <a:buNone/>
            </a:pPr>
            <a:r>
              <a:rPr lang="en-US" sz="1400" b="1" dirty="0">
                <a:solidFill>
                  <a:srgbClr val="000000"/>
                </a:solidFill>
                <a:highlight>
                  <a:srgbClr val="F3F3F3"/>
                </a:highlight>
              </a:rPr>
              <a:t>Possible reason</a:t>
            </a:r>
          </a:p>
          <a:p>
            <a:pPr marL="0" indent="0">
              <a:lnSpc>
                <a:spcPct val="105000"/>
              </a:lnSpc>
              <a:spcBef>
                <a:spcPts val="1200"/>
              </a:spcBef>
              <a:buNone/>
            </a:pPr>
            <a:r>
              <a:rPr lang="en-US" sz="1400" dirty="0">
                <a:solidFill>
                  <a:srgbClr val="000000"/>
                </a:solidFill>
                <a:highlight>
                  <a:srgbClr val="F3F3F3"/>
                </a:highlight>
              </a:rPr>
              <a:t>There might be discrepancies or errors like missing values in the data collected.</a:t>
            </a:r>
          </a:p>
          <a:p>
            <a:pPr marL="0" indent="0">
              <a:lnSpc>
                <a:spcPct val="105000"/>
              </a:lnSpc>
              <a:spcBef>
                <a:spcPts val="1200"/>
              </a:spcBef>
              <a:buNone/>
            </a:pPr>
            <a:r>
              <a:rPr lang="en-US" sz="1400" dirty="0">
                <a:solidFill>
                  <a:srgbClr val="000000"/>
                </a:solidFill>
                <a:highlight>
                  <a:srgbClr val="F3F3F3"/>
                </a:highlight>
              </a:rPr>
              <a:t>Type of phone being used: iPhone is supporting the app better than Android.</a:t>
            </a:r>
          </a:p>
          <a:p>
            <a:pPr marL="0" indent="0">
              <a:lnSpc>
                <a:spcPct val="105000"/>
              </a:lnSpc>
              <a:spcBef>
                <a:spcPts val="1200"/>
              </a:spcBef>
              <a:buNone/>
            </a:pPr>
            <a:r>
              <a:rPr lang="en-US" sz="1400" dirty="0">
                <a:solidFill>
                  <a:srgbClr val="000000"/>
                </a:solidFill>
                <a:highlight>
                  <a:srgbClr val="F3F3F3"/>
                </a:highlight>
              </a:rPr>
              <a:t>Different segments of the user base might have varying retention and churn rates.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124D61E-DE81-B373-FAEA-FC56D9FA14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2562" y="526525"/>
            <a:ext cx="4398913" cy="3800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4577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5"/>
          <p:cNvSpPr txBox="1">
            <a:spLocks noGrp="1"/>
          </p:cNvSpPr>
          <p:nvPr>
            <p:ph type="title"/>
          </p:nvPr>
        </p:nvSpPr>
        <p:spPr>
          <a:xfrm>
            <a:off x="194275" y="87250"/>
            <a:ext cx="8498100" cy="109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Recommendations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 dirty="0"/>
              <a:t>Strategies to improve user retention</a:t>
            </a:r>
            <a:endParaRPr sz="3100" dirty="0"/>
          </a:p>
        </p:txBody>
      </p:sp>
      <p:sp>
        <p:nvSpPr>
          <p:cNvPr id="150" name="Google Shape;150;p25"/>
          <p:cNvSpPr txBox="1">
            <a:spLocks noGrp="1"/>
          </p:cNvSpPr>
          <p:nvPr>
            <p:ph type="body" idx="1"/>
          </p:nvPr>
        </p:nvSpPr>
        <p:spPr>
          <a:xfrm>
            <a:off x="194275" y="1289775"/>
            <a:ext cx="5609100" cy="35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0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For high churn rate users.</a:t>
            </a:r>
            <a:endParaRPr b="1"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 dirty="0"/>
              <a:t>-</a:t>
            </a:r>
            <a:r>
              <a:rPr lang="en" sz="1700" dirty="0"/>
              <a:t>Check if any of the 3 possible reasons mentioned are </a:t>
            </a:r>
            <a:endParaRPr sz="1700"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700" dirty="0"/>
              <a:t>causing the high churn. </a:t>
            </a:r>
            <a:endParaRPr sz="1700"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700" dirty="0"/>
              <a:t>-Understand the characteristics of users with low session</a:t>
            </a:r>
            <a:endParaRPr sz="1700"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700" dirty="0"/>
              <a:t> count. </a:t>
            </a:r>
            <a:endParaRPr sz="1700"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700" dirty="0"/>
              <a:t>-Study features and behaviour of highly engaged users. </a:t>
            </a:r>
            <a:endParaRPr sz="1700"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700" dirty="0"/>
              <a:t>What drives their high usage and apply it to low engagement users.</a:t>
            </a:r>
            <a:endParaRPr sz="1700"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700" dirty="0"/>
              <a:t>-Offer an active customer support/feedback feature that </a:t>
            </a:r>
            <a:endParaRPr sz="1700"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700" dirty="0"/>
              <a:t>users can quickly use to report app issues.</a:t>
            </a:r>
            <a:endParaRPr sz="1700"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dirty="0"/>
              <a:t> </a:t>
            </a:r>
            <a:endParaRPr dirty="0"/>
          </a:p>
        </p:txBody>
      </p:sp>
      <p:pic>
        <p:nvPicPr>
          <p:cNvPr id="151" name="Google Shape;15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91350" y="1056250"/>
            <a:ext cx="3011976" cy="355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6"/>
          <p:cNvSpPr txBox="1">
            <a:spLocks noGrp="1"/>
          </p:cNvSpPr>
          <p:nvPr>
            <p:ph type="title"/>
          </p:nvPr>
        </p:nvSpPr>
        <p:spPr>
          <a:xfrm>
            <a:off x="182525" y="21017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Strategies to improve user retention</a:t>
            </a:r>
            <a:endParaRPr sz="2800" dirty="0"/>
          </a:p>
        </p:txBody>
      </p:sp>
      <p:sp>
        <p:nvSpPr>
          <p:cNvPr id="157" name="Google Shape;157;p26"/>
          <p:cNvSpPr txBox="1">
            <a:spLocks noGrp="1"/>
          </p:cNvSpPr>
          <p:nvPr>
            <p:ph type="body" idx="1"/>
          </p:nvPr>
        </p:nvSpPr>
        <p:spPr>
          <a:xfrm>
            <a:off x="229500" y="917575"/>
            <a:ext cx="5069100" cy="358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 dirty="0"/>
              <a:t>For high usage customers</a:t>
            </a:r>
            <a:endParaRPr sz="1700" b="1"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700" dirty="0"/>
              <a:t>-Offer premium features, advertisement or other monetized strategies.</a:t>
            </a:r>
            <a:endParaRPr sz="1700"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700" dirty="0"/>
              <a:t>-Use competitive leaderboard with milestone </a:t>
            </a:r>
            <a:endParaRPr sz="1700"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700" dirty="0"/>
              <a:t>rewards to increase app engagement. </a:t>
            </a:r>
            <a:endParaRPr sz="1700" dirty="0"/>
          </a:p>
        </p:txBody>
      </p:sp>
      <p:pic>
        <p:nvPicPr>
          <p:cNvPr id="158" name="Google Shape;15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23900" y="1090325"/>
            <a:ext cx="3291550" cy="340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6"/>
          <p:cNvSpPr txBox="1">
            <a:spLocks noGrp="1"/>
          </p:cNvSpPr>
          <p:nvPr>
            <p:ph type="title"/>
          </p:nvPr>
        </p:nvSpPr>
        <p:spPr>
          <a:xfrm>
            <a:off x="311700" y="21017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Future Research</a:t>
            </a:r>
            <a:endParaRPr sz="2800" dirty="0"/>
          </a:p>
        </p:txBody>
      </p:sp>
      <p:sp>
        <p:nvSpPr>
          <p:cNvPr id="157" name="Google Shape;157;p26"/>
          <p:cNvSpPr txBox="1">
            <a:spLocks noGrp="1"/>
          </p:cNvSpPr>
          <p:nvPr>
            <p:ph type="body" idx="1"/>
          </p:nvPr>
        </p:nvSpPr>
        <p:spPr>
          <a:xfrm>
            <a:off x="229500" y="917575"/>
            <a:ext cx="4409407" cy="294818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0" indent="0">
              <a:buNone/>
            </a:pPr>
            <a:r>
              <a:rPr lang="en-US" sz="1800" b="1" dirty="0">
                <a:solidFill>
                  <a:srgbClr val="000000"/>
                </a:solidFill>
                <a:highlight>
                  <a:srgbClr val="F3F3F3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Build a Predictive Model for Churn:</a:t>
            </a:r>
            <a:r>
              <a:rPr lang="en-US" sz="1800" dirty="0">
                <a:solidFill>
                  <a:srgbClr val="000000"/>
                </a:solidFill>
                <a:highlight>
                  <a:srgbClr val="F3F3F3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 Develop a model to identify users at risk of churning, enabling Waze to implement targeted interventions to improve user retention and satisfaction.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3F3F3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285750" indent="-285750"/>
            <a:r>
              <a:rPr lang="en-US" sz="1800" dirty="0">
                <a:solidFill>
                  <a:srgbClr val="000000"/>
                </a:solidFill>
                <a:highlight>
                  <a:srgbClr val="F3F3F3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Logistics Regression</a:t>
            </a:r>
          </a:p>
          <a:p>
            <a:pPr marL="285750" indent="-285750"/>
            <a:r>
              <a:rPr lang="en-US" sz="1800" dirty="0">
                <a:solidFill>
                  <a:srgbClr val="000000"/>
                </a:solidFill>
                <a:highlight>
                  <a:srgbClr val="F3F3F3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Random Forest</a:t>
            </a:r>
          </a:p>
          <a:p>
            <a:pPr marL="285750" indent="-285750"/>
            <a:r>
              <a:rPr lang="en-US" sz="1800" dirty="0">
                <a:solidFill>
                  <a:srgbClr val="000000"/>
                </a:solidFill>
                <a:highlight>
                  <a:srgbClr val="F3F3F3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Gradient Boosting Machines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dirty="0"/>
              <a:t> </a:t>
            </a:r>
            <a:endParaRPr sz="1700" dirty="0"/>
          </a:p>
        </p:txBody>
      </p:sp>
      <p:pic>
        <p:nvPicPr>
          <p:cNvPr id="2054" name="Picture 6" descr="What Is Waze? The Community-Driven Navigation App">
            <a:extLst>
              <a:ext uri="{FF2B5EF4-FFF2-40B4-BE49-F238E27FC236}">
                <a16:creationId xmlns:a16="http://schemas.microsoft.com/office/drawing/2014/main" id="{8BAF5FD4-E8E4-F02E-BBB7-08358FE5DA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1745" y="1001480"/>
            <a:ext cx="4170555" cy="2780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99304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7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 b="1" dirty="0">
              <a:solidFill>
                <a:srgbClr val="000000"/>
              </a:solidFill>
              <a:highlight>
                <a:srgbClr val="F3F3F3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050" dirty="0">
              <a:solidFill>
                <a:srgbClr val="000000"/>
              </a:solidFill>
              <a:highlight>
                <a:srgbClr val="F3F3F3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050" b="1" dirty="0">
              <a:solidFill>
                <a:schemeClr val="accent1"/>
              </a:solidFill>
              <a:highlight>
                <a:srgbClr val="F3F3F3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4800" b="1" dirty="0">
                <a:solidFill>
                  <a:schemeClr val="accent1"/>
                </a:solidFill>
              </a:rPr>
              <a:t>END</a:t>
            </a:r>
            <a:endParaRPr sz="6000" b="1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:push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>
            <a:spLocks noGrp="1"/>
          </p:cNvSpPr>
          <p:nvPr>
            <p:ph type="title"/>
          </p:nvPr>
        </p:nvSpPr>
        <p:spPr>
          <a:xfrm>
            <a:off x="414182" y="425723"/>
            <a:ext cx="3615126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Table of Content</a:t>
            </a:r>
            <a:endParaRPr dirty="0"/>
          </a:p>
        </p:txBody>
      </p:sp>
      <p:sp>
        <p:nvSpPr>
          <p:cNvPr id="74" name="Google Shape;74;p14"/>
          <p:cNvSpPr txBox="1">
            <a:spLocks noGrp="1"/>
          </p:cNvSpPr>
          <p:nvPr>
            <p:ph type="body" idx="1"/>
          </p:nvPr>
        </p:nvSpPr>
        <p:spPr>
          <a:xfrm>
            <a:off x="507375" y="1328096"/>
            <a:ext cx="4527929" cy="28292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600" b="1" dirty="0">
                <a:solidFill>
                  <a:schemeClr val="accent1"/>
                </a:solidFill>
                <a:latin typeface="PT Sans Narrow"/>
                <a:sym typeface="PT Sans Narrow"/>
              </a:rPr>
              <a:t>Background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600" b="1" dirty="0">
                <a:solidFill>
                  <a:schemeClr val="accent1"/>
                </a:solidFill>
                <a:latin typeface="PT Sans Narrow"/>
                <a:sym typeface="PT Sans Narrow"/>
              </a:rPr>
              <a:t>Problem statement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600" b="1" dirty="0">
                <a:solidFill>
                  <a:schemeClr val="accent1"/>
                </a:solidFill>
                <a:latin typeface="PT Sans Narrow"/>
                <a:sym typeface="PT Sans Narrow"/>
              </a:rPr>
              <a:t>Objective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600" b="1" dirty="0">
                <a:solidFill>
                  <a:schemeClr val="accent1"/>
                </a:solidFill>
                <a:latin typeface="PT Sans Narrow"/>
                <a:sym typeface="PT Sans Narrow"/>
              </a:rPr>
              <a:t>Exploratory Data Analysis Overview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600" b="1" dirty="0">
                <a:solidFill>
                  <a:schemeClr val="accent1"/>
                </a:solidFill>
                <a:latin typeface="PT Sans Narrow"/>
                <a:sym typeface="PT Sans Narrow"/>
              </a:rPr>
              <a:t>Data Variables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600" b="1" dirty="0">
                <a:solidFill>
                  <a:schemeClr val="accent1"/>
                </a:solidFill>
                <a:latin typeface="PT Sans Narrow"/>
                <a:sym typeface="PT Sans Narrow"/>
              </a:rPr>
              <a:t>Answer Objective Questions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600" b="1" dirty="0">
                <a:solidFill>
                  <a:schemeClr val="accent1"/>
                </a:solidFill>
                <a:latin typeface="PT Sans Narrow"/>
                <a:sym typeface="PT Sans Narrow"/>
              </a:rPr>
              <a:t>Recommendations</a:t>
            </a:r>
          </a:p>
          <a:p>
            <a:pPr marL="0" indent="0">
              <a:buNone/>
            </a:pPr>
            <a:endParaRPr lang="en-US" sz="1400" dirty="0">
              <a:solidFill>
                <a:srgbClr val="000000"/>
              </a:solidFill>
              <a:highlight>
                <a:srgbClr val="F3F3F3"/>
              </a:highlight>
              <a:latin typeface="Microsoft Yahei"/>
              <a:ea typeface="Microsoft Yahei"/>
            </a:endParaRPr>
          </a:p>
        </p:txBody>
      </p:sp>
    </p:spTree>
    <p:extLst>
      <p:ext uri="{BB962C8B-B14F-4D97-AF65-F5344CB8AC3E}">
        <p14:creationId xmlns:p14="http://schemas.microsoft.com/office/powerpoint/2010/main" val="2860422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100">
        <p:push/>
      </p:transition>
    </mc:Choice>
    <mc:Fallback>
      <p:transition spd="slow">
        <p:push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lt1"/>
          </a:fgClr>
          <a:bgClr>
            <a:schemeClr val="bg1"/>
          </a:bgClr>
        </a:patt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>
            <a:spLocks noGrp="1"/>
          </p:cNvSpPr>
          <p:nvPr>
            <p:ph type="title"/>
          </p:nvPr>
        </p:nvSpPr>
        <p:spPr>
          <a:xfrm>
            <a:off x="206025" y="225000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Background</a:t>
            </a:r>
            <a:endParaRPr dirty="0"/>
          </a:p>
        </p:txBody>
      </p:sp>
      <p:sp>
        <p:nvSpPr>
          <p:cNvPr id="74" name="Google Shape;74;p14"/>
          <p:cNvSpPr txBox="1">
            <a:spLocks noGrp="1"/>
          </p:cNvSpPr>
          <p:nvPr>
            <p:ph type="body" idx="1"/>
          </p:nvPr>
        </p:nvSpPr>
        <p:spPr>
          <a:xfrm>
            <a:off x="311700" y="932400"/>
            <a:ext cx="4810800" cy="347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indent="0">
              <a:buNone/>
            </a:pPr>
            <a:r>
              <a:rPr lang="en-US" sz="1400" dirty="0">
                <a:solidFill>
                  <a:srgbClr val="000000"/>
                </a:solidFill>
                <a:highlight>
                  <a:srgbClr val="F3F3F3"/>
                </a:highlight>
                <a:latin typeface="Microsoft Yahei"/>
                <a:ea typeface="Microsoft Yahei"/>
              </a:rPr>
              <a:t>Waze is a community-driven navigation app that provides real-time traffic information through satellite navigation software on smartphones and turn-by-turn voice navigation to offer the fastest and most efficient routes.</a:t>
            </a:r>
          </a:p>
          <a:p>
            <a:pPr marL="0" indent="0">
              <a:buNone/>
            </a:pPr>
            <a:endParaRPr lang="en-US" sz="1400" dirty="0">
              <a:solidFill>
                <a:srgbClr val="000000"/>
              </a:solidFill>
              <a:highlight>
                <a:srgbClr val="F3F3F3"/>
              </a:highlight>
              <a:latin typeface="Microsoft Yahei"/>
              <a:ea typeface="Microsoft Yahei"/>
            </a:endParaRPr>
          </a:p>
          <a:p>
            <a:pPr marL="0" indent="0">
              <a:buNone/>
            </a:pPr>
            <a:r>
              <a:rPr lang="en-US" sz="1400" dirty="0">
                <a:solidFill>
                  <a:srgbClr val="000000"/>
                </a:solidFill>
                <a:highlight>
                  <a:srgbClr val="F3F3F3"/>
                </a:highlight>
                <a:latin typeface="Microsoft Yahei"/>
                <a:ea typeface="Microsoft Yahei"/>
              </a:rPr>
              <a:t>It allows users to share real time updates on:</a:t>
            </a:r>
          </a:p>
          <a:p>
            <a:pPr marL="285750" indent="-285750"/>
            <a:r>
              <a:rPr lang="en-US" sz="1400" dirty="0">
                <a:solidFill>
                  <a:srgbClr val="000000"/>
                </a:solidFill>
                <a:highlight>
                  <a:srgbClr val="F3F3F3"/>
                </a:highlight>
                <a:latin typeface="Microsoft Yahei"/>
                <a:ea typeface="Microsoft Yahei"/>
              </a:rPr>
              <a:t>Road conditions</a:t>
            </a:r>
          </a:p>
          <a:p>
            <a:pPr marL="285750" indent="-285750"/>
            <a:r>
              <a:rPr lang="en-US" sz="1400" dirty="0">
                <a:solidFill>
                  <a:srgbClr val="000000"/>
                </a:solidFill>
                <a:highlight>
                  <a:srgbClr val="F3F3F3"/>
                </a:highlight>
                <a:latin typeface="Microsoft Yahei"/>
                <a:ea typeface="Microsoft Yahei"/>
              </a:rPr>
              <a:t>Traffic Jams</a:t>
            </a:r>
          </a:p>
          <a:p>
            <a:pPr marL="285750" indent="-285750"/>
            <a:r>
              <a:rPr lang="en-US" sz="1400" dirty="0">
                <a:solidFill>
                  <a:srgbClr val="000000"/>
                </a:solidFill>
                <a:highlight>
                  <a:srgbClr val="F3F3F3"/>
                </a:highlight>
                <a:latin typeface="Microsoft Yahei"/>
                <a:ea typeface="Microsoft Yahei"/>
              </a:rPr>
              <a:t>Accidents</a:t>
            </a:r>
          </a:p>
          <a:p>
            <a:pPr marL="285750" indent="-285750"/>
            <a:r>
              <a:rPr lang="en-US" sz="1400" dirty="0">
                <a:solidFill>
                  <a:srgbClr val="000000"/>
                </a:solidFill>
                <a:highlight>
                  <a:srgbClr val="F3F3F3"/>
                </a:highlight>
                <a:latin typeface="Microsoft Yahei"/>
                <a:ea typeface="Microsoft Yahei"/>
              </a:rPr>
              <a:t>Police Checks </a:t>
            </a:r>
            <a:r>
              <a:rPr lang="en-US" sz="1400" dirty="0" err="1">
                <a:solidFill>
                  <a:srgbClr val="000000"/>
                </a:solidFill>
                <a:highlight>
                  <a:srgbClr val="F3F3F3"/>
                </a:highlight>
                <a:latin typeface="Microsoft Yahei"/>
                <a:ea typeface="Microsoft Yahei"/>
              </a:rPr>
              <a:t>etc</a:t>
            </a:r>
            <a:endParaRPr lang="en-US" sz="1400" dirty="0">
              <a:solidFill>
                <a:srgbClr val="000000"/>
              </a:solidFill>
              <a:highlight>
                <a:srgbClr val="F3F3F3"/>
              </a:highlight>
              <a:latin typeface="Microsoft Yahei"/>
              <a:ea typeface="Microsoft Yahei"/>
            </a:endParaRPr>
          </a:p>
        </p:txBody>
      </p:sp>
      <p:pic>
        <p:nvPicPr>
          <p:cNvPr id="1028" name="Picture 4" descr="Driving Directions &amp; Traffic Reports by ...">
            <a:extLst>
              <a:ext uri="{FF2B5EF4-FFF2-40B4-BE49-F238E27FC236}">
                <a16:creationId xmlns:a16="http://schemas.microsoft.com/office/drawing/2014/main" id="{2F600759-F464-F29B-9415-1C1D2408F0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8175" y="744112"/>
            <a:ext cx="3618147" cy="2846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43864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100">
        <p:push/>
      </p:transition>
    </mc:Choice>
    <mc:Fallback>
      <p:transition spd="slow">
        <p:push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>
            <a:spLocks noGrp="1"/>
          </p:cNvSpPr>
          <p:nvPr>
            <p:ph type="title"/>
          </p:nvPr>
        </p:nvSpPr>
        <p:spPr>
          <a:xfrm>
            <a:off x="206025" y="225000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Problem Statement</a:t>
            </a:r>
            <a:endParaRPr dirty="0"/>
          </a:p>
        </p:txBody>
      </p:sp>
      <p:sp>
        <p:nvSpPr>
          <p:cNvPr id="74" name="Google Shape;74;p14"/>
          <p:cNvSpPr txBox="1">
            <a:spLocks noGrp="1"/>
          </p:cNvSpPr>
          <p:nvPr>
            <p:ph type="body" idx="1"/>
          </p:nvPr>
        </p:nvSpPr>
        <p:spPr>
          <a:xfrm>
            <a:off x="311700" y="932400"/>
            <a:ext cx="4810800" cy="347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000000"/>
                </a:solidFill>
                <a:highlight>
                  <a:srgbClr val="F3F3F3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Waze, a navigation app is facing the challenge of high user churn. Users are stopping their use of the app over time. </a:t>
            </a:r>
            <a:endParaRPr sz="1400" dirty="0">
              <a:solidFill>
                <a:srgbClr val="000000"/>
              </a:solidFill>
              <a:highlight>
                <a:srgbClr val="F3F3F3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 b="1" dirty="0">
                <a:solidFill>
                  <a:srgbClr val="000000"/>
                </a:solidFill>
                <a:highlight>
                  <a:srgbClr val="F3F3F3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Negative impact:</a:t>
            </a:r>
            <a:endParaRPr sz="1400" b="1" dirty="0">
              <a:solidFill>
                <a:srgbClr val="000000"/>
              </a:solidFill>
              <a:highlight>
                <a:srgbClr val="F3F3F3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457200" lvl="0" indent="-317500" algn="l" rtl="0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icrosoft Yahei"/>
              <a:buChar char="●"/>
            </a:pPr>
            <a:r>
              <a:rPr lang="en" sz="1400" dirty="0">
                <a:solidFill>
                  <a:srgbClr val="000000"/>
                </a:solidFill>
                <a:highlight>
                  <a:srgbClr val="F3F3F3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Reduced user retention </a:t>
            </a:r>
            <a:endParaRPr sz="1400" dirty="0">
              <a:solidFill>
                <a:srgbClr val="000000"/>
              </a:solidFill>
              <a:highlight>
                <a:srgbClr val="F3F3F3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icrosoft Yahei"/>
              <a:buChar char="●"/>
            </a:pPr>
            <a:r>
              <a:rPr lang="en" sz="1400" dirty="0">
                <a:solidFill>
                  <a:srgbClr val="000000"/>
                </a:solidFill>
                <a:highlight>
                  <a:srgbClr val="F3F3F3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Reduced overall business growth. </a:t>
            </a:r>
            <a:endParaRPr sz="1400" dirty="0">
              <a:solidFill>
                <a:srgbClr val="000000"/>
              </a:solidFill>
              <a:highlight>
                <a:srgbClr val="F3F3F3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400" dirty="0">
              <a:solidFill>
                <a:srgbClr val="000000"/>
              </a:solidFill>
              <a:highlight>
                <a:srgbClr val="F3F3F3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400" dirty="0">
                <a:solidFill>
                  <a:srgbClr val="000000"/>
                </a:solidFill>
                <a:highlight>
                  <a:srgbClr val="F3F3F3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Our aim is to identify users at risk of churning and implement strategies to keep them engaged and satisfied, thereby improving retention rates and fostering long-term user loyalty.</a:t>
            </a:r>
            <a:endParaRPr sz="1400" dirty="0"/>
          </a:p>
        </p:txBody>
      </p:sp>
      <p:pic>
        <p:nvPicPr>
          <p:cNvPr id="75" name="Google Shape;75;p14"/>
          <p:cNvPicPr preferRelativeResize="0"/>
          <p:nvPr/>
        </p:nvPicPr>
        <p:blipFill rotWithShape="1">
          <a:blip r:embed="rId3">
            <a:alphaModFix/>
          </a:blip>
          <a:srcRect l="-1350" t="-2710" r="1349" b="2709"/>
          <a:stretch/>
        </p:blipFill>
        <p:spPr>
          <a:xfrm>
            <a:off x="5427825" y="932400"/>
            <a:ext cx="3472100" cy="347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:push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Our Objective</a:t>
            </a:r>
            <a:endParaRPr dirty="0"/>
          </a:p>
        </p:txBody>
      </p:sp>
      <p:sp>
        <p:nvSpPr>
          <p:cNvPr id="81" name="Google Shape;81;p15"/>
          <p:cNvSpPr txBox="1">
            <a:spLocks noGrp="1"/>
          </p:cNvSpPr>
          <p:nvPr>
            <p:ph type="body" idx="1"/>
          </p:nvPr>
        </p:nvSpPr>
        <p:spPr>
          <a:xfrm>
            <a:off x="194250" y="999750"/>
            <a:ext cx="49515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/>
          </a:bodyPr>
          <a:lstStyle/>
          <a:p>
            <a:pPr marL="479425" lvl="0" algn="l" rtl="0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50"/>
              <a:buFont typeface="+mj-lt"/>
              <a:buAutoNum type="arabicPeriod"/>
            </a:pPr>
            <a:r>
              <a:rPr lang="en" sz="1450" b="1" dirty="0">
                <a:solidFill>
                  <a:srgbClr val="000000"/>
                </a:solidFill>
                <a:highlight>
                  <a:srgbClr val="F3F3F3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Analyze User Activity and Engagement Data:</a:t>
            </a:r>
            <a:r>
              <a:rPr lang="en" sz="1450" dirty="0">
                <a:solidFill>
                  <a:srgbClr val="000000"/>
                </a:solidFill>
                <a:highlight>
                  <a:srgbClr val="F3F3F3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 Examine the dataset to understand patterns and behaviors that indicate user engagement and potential churn.</a:t>
            </a:r>
            <a:endParaRPr sz="1450" dirty="0">
              <a:solidFill>
                <a:srgbClr val="000000"/>
              </a:solidFill>
              <a:highlight>
                <a:srgbClr val="F3F3F3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342900" lvl="0" algn="l" rtl="0">
              <a:spcBef>
                <a:spcPts val="600"/>
              </a:spcBef>
              <a:spcAft>
                <a:spcPts val="0"/>
              </a:spcAft>
              <a:buFont typeface="+mj-lt"/>
              <a:buAutoNum type="arabicPeriod"/>
            </a:pPr>
            <a:endParaRPr sz="1450" dirty="0">
              <a:solidFill>
                <a:srgbClr val="000000"/>
              </a:solidFill>
              <a:highlight>
                <a:srgbClr val="F3F3F3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479425" lvl="0" algn="l" rtl="0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50"/>
              <a:buFont typeface="+mj-lt"/>
              <a:buAutoNum type="arabicPeriod"/>
            </a:pPr>
            <a:r>
              <a:rPr lang="en" sz="1450" b="1" dirty="0">
                <a:solidFill>
                  <a:srgbClr val="000000"/>
                </a:solidFill>
                <a:highlight>
                  <a:srgbClr val="F3F3F3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Build a Predictive Model for Churn:</a:t>
            </a:r>
            <a:r>
              <a:rPr lang="en" sz="1450" dirty="0">
                <a:solidFill>
                  <a:srgbClr val="000000"/>
                </a:solidFill>
                <a:highlight>
                  <a:srgbClr val="F3F3F3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 Develop a model to identify users at risk of churning, enabling Waze to implement targeted interventions to improve user retention and satisfaction.</a:t>
            </a:r>
            <a:endParaRPr sz="1450" dirty="0">
              <a:solidFill>
                <a:srgbClr val="000000"/>
              </a:solidFill>
              <a:highlight>
                <a:srgbClr val="F3F3F3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800100" lvl="0" algn="l" rtl="0">
              <a:spcBef>
                <a:spcPts val="600"/>
              </a:spcBef>
              <a:spcAft>
                <a:spcPts val="0"/>
              </a:spcAft>
              <a:buFont typeface="+mj-lt"/>
              <a:buAutoNum type="arabicPeriod"/>
            </a:pPr>
            <a:endParaRPr sz="1450" dirty="0">
              <a:solidFill>
                <a:srgbClr val="000000"/>
              </a:solidFill>
              <a:highlight>
                <a:srgbClr val="F3F3F3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479425" lvl="0" algn="l" rtl="0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50"/>
              <a:buFont typeface="+mj-lt"/>
              <a:buAutoNum type="arabicPeriod"/>
            </a:pPr>
            <a:r>
              <a:rPr lang="en" sz="1450" b="1" dirty="0">
                <a:solidFill>
                  <a:srgbClr val="000000"/>
                </a:solidFill>
                <a:highlight>
                  <a:srgbClr val="F3F3F3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Provide actionable insights to improve user retention</a:t>
            </a:r>
            <a:endParaRPr sz="1450" b="1" dirty="0">
              <a:solidFill>
                <a:srgbClr val="000000"/>
              </a:solidFill>
              <a:highlight>
                <a:srgbClr val="F3F3F3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pic>
        <p:nvPicPr>
          <p:cNvPr id="82" name="Google Shape;8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5025" y="1006338"/>
            <a:ext cx="3650701" cy="313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6"/>
          <p:cNvSpPr txBox="1">
            <a:spLocks noGrp="1"/>
          </p:cNvSpPr>
          <p:nvPr>
            <p:ph type="title"/>
          </p:nvPr>
        </p:nvSpPr>
        <p:spPr>
          <a:xfrm>
            <a:off x="370425" y="314300"/>
            <a:ext cx="3824100" cy="61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dirty="0"/>
              <a:t>EDA Overview</a:t>
            </a:r>
            <a:endParaRPr dirty="0"/>
          </a:p>
        </p:txBody>
      </p:sp>
      <p:sp>
        <p:nvSpPr>
          <p:cNvPr id="88" name="Google Shape;88;p16"/>
          <p:cNvSpPr txBox="1">
            <a:spLocks noGrp="1"/>
          </p:cNvSpPr>
          <p:nvPr>
            <p:ph type="body" idx="1"/>
          </p:nvPr>
        </p:nvSpPr>
        <p:spPr>
          <a:xfrm>
            <a:off x="311700" y="1073325"/>
            <a:ext cx="4611000" cy="33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Step 1) Exploratory Data Analysis</a:t>
            </a:r>
            <a:endParaRPr dirty="0"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" dirty="0"/>
              <a:t>Checked for missing values in the dataset 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dirty="0"/>
              <a:t>Replaced them with mean and mode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dirty="0"/>
              <a:t>Checked for duplicate rows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dirty="0"/>
              <a:t>Feature engineering - combining variables to create new ones (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dirty="0"/>
              <a:t>Visualization 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  <p:pic>
        <p:nvPicPr>
          <p:cNvPr id="89" name="Google Shape;8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5025" y="930788"/>
            <a:ext cx="3281925" cy="3281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:push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title"/>
          </p:nvPr>
        </p:nvSpPr>
        <p:spPr>
          <a:xfrm>
            <a:off x="370425" y="314300"/>
            <a:ext cx="3824100" cy="61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/>
              <a:t>The Data Variables</a:t>
            </a:r>
            <a:endParaRPr/>
          </a:p>
        </p:txBody>
      </p:sp>
      <p:sp>
        <p:nvSpPr>
          <p:cNvPr id="95" name="Google Shape;95;p17"/>
          <p:cNvSpPr txBox="1">
            <a:spLocks noGrp="1"/>
          </p:cNvSpPr>
          <p:nvPr>
            <p:ph type="body" idx="1"/>
          </p:nvPr>
        </p:nvSpPr>
        <p:spPr>
          <a:xfrm>
            <a:off x="311700" y="1073325"/>
            <a:ext cx="8533200" cy="33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25000" lnSpcReduction="20000"/>
          </a:bodyPr>
          <a:lstStyle/>
          <a:p>
            <a:pPr marL="457200" marR="0" lvl="0" indent="-298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Microsoft Yahei"/>
              <a:buChar char="-"/>
            </a:pPr>
            <a:r>
              <a:rPr lang="en" sz="4400" b="1">
                <a:solidFill>
                  <a:srgbClr val="000000"/>
                </a:solidFill>
                <a:highlight>
                  <a:srgbClr val="F3F3F3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label </a:t>
            </a:r>
            <a:r>
              <a:rPr lang="en" sz="4400">
                <a:solidFill>
                  <a:srgbClr val="000000"/>
                </a:solidFill>
                <a:highlight>
                  <a:srgbClr val="F3F3F3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(</a:t>
            </a:r>
            <a:r>
              <a:rPr lang="en" sz="4400" i="1">
                <a:solidFill>
                  <a:srgbClr val="000000"/>
                </a:solidFill>
                <a:highlight>
                  <a:srgbClr val="F3F3F3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obj</a:t>
            </a:r>
            <a:r>
              <a:rPr lang="en" sz="4400">
                <a:solidFill>
                  <a:srgbClr val="000000"/>
                </a:solidFill>
                <a:highlight>
                  <a:srgbClr val="F3F3F3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): Binary target variable (“retained” vs “churned”) for if a user has churned anytime during the course of the month</a:t>
            </a:r>
            <a:endParaRPr sz="4400">
              <a:solidFill>
                <a:srgbClr val="000000"/>
              </a:solidFill>
              <a:highlight>
                <a:srgbClr val="F3F3F3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457200" marR="0" lvl="0" indent="-298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Microsoft Yahei"/>
              <a:buChar char="-"/>
            </a:pPr>
            <a:r>
              <a:rPr lang="en" sz="4400" b="1">
                <a:solidFill>
                  <a:srgbClr val="000000"/>
                </a:solidFill>
                <a:highlight>
                  <a:srgbClr val="F3F3F3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sessions </a:t>
            </a:r>
            <a:r>
              <a:rPr lang="en" sz="4400" i="1">
                <a:solidFill>
                  <a:srgbClr val="000000"/>
                </a:solidFill>
                <a:highlight>
                  <a:srgbClr val="F3F3F3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(int)</a:t>
            </a:r>
            <a:r>
              <a:rPr lang="en" sz="4400">
                <a:solidFill>
                  <a:srgbClr val="000000"/>
                </a:solidFill>
                <a:highlight>
                  <a:srgbClr val="F3F3F3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: The number of occurrence of a user opening the app during the month</a:t>
            </a:r>
            <a:endParaRPr sz="4400">
              <a:solidFill>
                <a:srgbClr val="000000"/>
              </a:solidFill>
              <a:highlight>
                <a:srgbClr val="F3F3F3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457200" marR="0" lvl="0" indent="-298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Microsoft Yahei"/>
              <a:buChar char="-"/>
            </a:pPr>
            <a:r>
              <a:rPr lang="en" sz="4400" b="1">
                <a:solidFill>
                  <a:srgbClr val="000000"/>
                </a:solidFill>
                <a:highlight>
                  <a:srgbClr val="F3F3F3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drives </a:t>
            </a:r>
            <a:r>
              <a:rPr lang="en" sz="4400" i="1">
                <a:solidFill>
                  <a:srgbClr val="000000"/>
                </a:solidFill>
                <a:highlight>
                  <a:srgbClr val="F3F3F3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(int)</a:t>
            </a:r>
            <a:r>
              <a:rPr lang="en" sz="4400">
                <a:solidFill>
                  <a:srgbClr val="000000"/>
                </a:solidFill>
                <a:highlight>
                  <a:srgbClr val="F3F3F3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: An occurrence of driving at least 1 km during the month</a:t>
            </a:r>
            <a:endParaRPr sz="4400">
              <a:solidFill>
                <a:srgbClr val="000000"/>
              </a:solidFill>
              <a:highlight>
                <a:srgbClr val="F3F3F3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457200" marR="0" lvl="0" indent="-298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Microsoft Yahei"/>
              <a:buChar char="-"/>
            </a:pPr>
            <a:r>
              <a:rPr lang="en" sz="4400" b="1">
                <a:solidFill>
                  <a:srgbClr val="000000"/>
                </a:solidFill>
                <a:highlight>
                  <a:srgbClr val="F3F3F3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device </a:t>
            </a:r>
            <a:r>
              <a:rPr lang="en" sz="4400" i="1">
                <a:solidFill>
                  <a:srgbClr val="000000"/>
                </a:solidFill>
                <a:highlight>
                  <a:srgbClr val="F3F3F3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(obj)</a:t>
            </a:r>
            <a:r>
              <a:rPr lang="en" sz="4400">
                <a:solidFill>
                  <a:srgbClr val="000000"/>
                </a:solidFill>
                <a:highlight>
                  <a:srgbClr val="F3F3F3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 : The type of device a user starts a session with</a:t>
            </a:r>
            <a:endParaRPr sz="4400">
              <a:solidFill>
                <a:srgbClr val="000000"/>
              </a:solidFill>
              <a:highlight>
                <a:srgbClr val="F3F3F3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457200" marR="0" lvl="0" indent="-298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Microsoft Yahei"/>
              <a:buChar char="-"/>
            </a:pPr>
            <a:r>
              <a:rPr lang="en" sz="4400" b="1">
                <a:solidFill>
                  <a:srgbClr val="000000"/>
                </a:solidFill>
                <a:highlight>
                  <a:srgbClr val="F3F3F3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total_sessions </a:t>
            </a:r>
            <a:r>
              <a:rPr lang="en" sz="4400" i="1">
                <a:solidFill>
                  <a:srgbClr val="000000"/>
                </a:solidFill>
                <a:highlight>
                  <a:srgbClr val="F3F3F3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(float)</a:t>
            </a:r>
            <a:r>
              <a:rPr lang="en" sz="4400">
                <a:solidFill>
                  <a:srgbClr val="000000"/>
                </a:solidFill>
                <a:highlight>
                  <a:srgbClr val="F3F3F3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 : A model estimate of the total number of sessions since a user has onboarded</a:t>
            </a:r>
            <a:endParaRPr sz="4400">
              <a:solidFill>
                <a:srgbClr val="000000"/>
              </a:solidFill>
              <a:highlight>
                <a:srgbClr val="F3F3F3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457200" marR="0" lvl="0" indent="-298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Microsoft Yahei"/>
              <a:buChar char="-"/>
            </a:pPr>
            <a:r>
              <a:rPr lang="en" sz="4400" b="1">
                <a:solidFill>
                  <a:srgbClr val="000000"/>
                </a:solidFill>
                <a:highlight>
                  <a:srgbClr val="F3F3F3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n_days_after_onboarding </a:t>
            </a:r>
            <a:r>
              <a:rPr lang="en" sz="4400" i="1">
                <a:solidFill>
                  <a:srgbClr val="000000"/>
                </a:solidFill>
                <a:highlight>
                  <a:srgbClr val="F3F3F3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(int) </a:t>
            </a:r>
            <a:r>
              <a:rPr lang="en" sz="4400">
                <a:solidFill>
                  <a:srgbClr val="000000"/>
                </a:solidFill>
                <a:highlight>
                  <a:srgbClr val="F3F3F3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: The number of days since a user signed up for the app</a:t>
            </a:r>
            <a:endParaRPr sz="4400">
              <a:solidFill>
                <a:srgbClr val="000000"/>
              </a:solidFill>
              <a:highlight>
                <a:srgbClr val="F3F3F3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457200" marR="0" lvl="0" indent="-298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Microsoft Yahei"/>
              <a:buChar char="-"/>
            </a:pPr>
            <a:r>
              <a:rPr lang="en" sz="4400" b="1">
                <a:solidFill>
                  <a:srgbClr val="000000"/>
                </a:solidFill>
                <a:highlight>
                  <a:srgbClr val="F3F3F3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total_navigations_fav1 </a:t>
            </a:r>
            <a:r>
              <a:rPr lang="en" sz="4400" i="1">
                <a:solidFill>
                  <a:srgbClr val="000000"/>
                </a:solidFill>
                <a:highlight>
                  <a:srgbClr val="F3F3F3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(int)</a:t>
            </a:r>
            <a:r>
              <a:rPr lang="en" sz="4400">
                <a:solidFill>
                  <a:srgbClr val="000000"/>
                </a:solidFill>
                <a:highlight>
                  <a:srgbClr val="F3F3F3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 : Total navigations since onboarding to the user’s favorite place 1</a:t>
            </a:r>
            <a:endParaRPr sz="4400">
              <a:solidFill>
                <a:srgbClr val="000000"/>
              </a:solidFill>
              <a:highlight>
                <a:srgbClr val="F3F3F3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457200" marR="0" lvl="0" indent="-298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Microsoft Yahei"/>
              <a:buChar char="-"/>
            </a:pPr>
            <a:r>
              <a:rPr lang="en" sz="4400" b="1">
                <a:solidFill>
                  <a:srgbClr val="000000"/>
                </a:solidFill>
                <a:highlight>
                  <a:srgbClr val="F3F3F3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total_navigations_fav2 </a:t>
            </a:r>
            <a:r>
              <a:rPr lang="en" sz="4400" i="1">
                <a:solidFill>
                  <a:srgbClr val="000000"/>
                </a:solidFill>
                <a:highlight>
                  <a:srgbClr val="F3F3F3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(int)</a:t>
            </a:r>
            <a:r>
              <a:rPr lang="en" sz="4400">
                <a:solidFill>
                  <a:srgbClr val="000000"/>
                </a:solidFill>
                <a:highlight>
                  <a:srgbClr val="F3F3F3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 : Total navigations since onboarding to the user’s favorite place 2</a:t>
            </a:r>
            <a:endParaRPr sz="4400">
              <a:solidFill>
                <a:srgbClr val="000000"/>
              </a:solidFill>
              <a:highlight>
                <a:srgbClr val="F3F3F3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457200" marR="0" lvl="0" indent="-298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Microsoft Yahei"/>
              <a:buChar char="-"/>
            </a:pPr>
            <a:r>
              <a:rPr lang="en" sz="4400" b="1">
                <a:solidFill>
                  <a:srgbClr val="000000"/>
                </a:solidFill>
                <a:highlight>
                  <a:srgbClr val="F3F3F3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driven_km_drives </a:t>
            </a:r>
            <a:r>
              <a:rPr lang="en" sz="4400" i="1">
                <a:solidFill>
                  <a:srgbClr val="000000"/>
                </a:solidFill>
                <a:highlight>
                  <a:srgbClr val="F3F3F3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(float)</a:t>
            </a:r>
            <a:r>
              <a:rPr lang="en" sz="4400">
                <a:solidFill>
                  <a:srgbClr val="000000"/>
                </a:solidFill>
                <a:highlight>
                  <a:srgbClr val="F3F3F3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 : Total kilometers driven during the month</a:t>
            </a:r>
            <a:endParaRPr sz="4400">
              <a:solidFill>
                <a:srgbClr val="000000"/>
              </a:solidFill>
              <a:highlight>
                <a:srgbClr val="F3F3F3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457200" marR="0" lvl="0" indent="-298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Microsoft Yahei"/>
              <a:buChar char="-"/>
            </a:pPr>
            <a:r>
              <a:rPr lang="en" sz="4400" b="1">
                <a:solidFill>
                  <a:srgbClr val="000000"/>
                </a:solidFill>
                <a:highlight>
                  <a:srgbClr val="F3F3F3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duration_minutes_drives </a:t>
            </a:r>
            <a:r>
              <a:rPr lang="en" sz="4400" i="1">
                <a:solidFill>
                  <a:srgbClr val="000000"/>
                </a:solidFill>
                <a:highlight>
                  <a:srgbClr val="F3F3F3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(float) </a:t>
            </a:r>
            <a:r>
              <a:rPr lang="en" sz="4400">
                <a:solidFill>
                  <a:srgbClr val="000000"/>
                </a:solidFill>
                <a:highlight>
                  <a:srgbClr val="F3F3F3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: Total duration driven in minutes during the month</a:t>
            </a:r>
            <a:endParaRPr sz="4400">
              <a:solidFill>
                <a:srgbClr val="000000"/>
              </a:solidFill>
              <a:highlight>
                <a:srgbClr val="F3F3F3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457200" marR="0" lvl="0" indent="-298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Microsoft Yahei"/>
              <a:buChar char="-"/>
            </a:pPr>
            <a:r>
              <a:rPr lang="en" sz="4400" b="1">
                <a:solidFill>
                  <a:srgbClr val="000000"/>
                </a:solidFill>
                <a:highlight>
                  <a:srgbClr val="F3F3F3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activity_days </a:t>
            </a:r>
            <a:r>
              <a:rPr lang="en" sz="4400" i="1">
                <a:solidFill>
                  <a:srgbClr val="000000"/>
                </a:solidFill>
                <a:highlight>
                  <a:srgbClr val="F3F3F3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(int) </a:t>
            </a:r>
            <a:r>
              <a:rPr lang="en" sz="4400">
                <a:solidFill>
                  <a:srgbClr val="000000"/>
                </a:solidFill>
                <a:highlight>
                  <a:srgbClr val="F3F3F3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: Number of days the user opens the app during the month</a:t>
            </a:r>
            <a:endParaRPr sz="4400">
              <a:solidFill>
                <a:srgbClr val="000000"/>
              </a:solidFill>
              <a:highlight>
                <a:srgbClr val="F3F3F3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457200" marR="0" lvl="0" indent="-298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Microsoft Yahei"/>
              <a:buChar char="-"/>
            </a:pPr>
            <a:r>
              <a:rPr lang="en" sz="4400" b="1">
                <a:solidFill>
                  <a:srgbClr val="000000"/>
                </a:solidFill>
                <a:highlight>
                  <a:srgbClr val="F3F3F3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driving_days </a:t>
            </a:r>
            <a:r>
              <a:rPr lang="en" sz="4400" i="1">
                <a:solidFill>
                  <a:srgbClr val="000000"/>
                </a:solidFill>
                <a:highlight>
                  <a:srgbClr val="F3F3F3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(int)</a:t>
            </a:r>
            <a:r>
              <a:rPr lang="en" sz="4400">
                <a:solidFill>
                  <a:srgbClr val="000000"/>
                </a:solidFill>
                <a:highlight>
                  <a:srgbClr val="F3F3F3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 : Number of days the user drives (at least 1 km) during the month</a:t>
            </a:r>
            <a:endParaRPr sz="4400">
              <a:solidFill>
                <a:srgbClr val="000000"/>
              </a:solidFill>
              <a:highlight>
                <a:srgbClr val="F3F3F3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:push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lt1"/>
          </a:fgClr>
          <a:bgClr>
            <a:schemeClr val="bg1"/>
          </a:bgClr>
        </a:patt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8"/>
          <p:cNvSpPr txBox="1">
            <a:spLocks noGrp="1"/>
          </p:cNvSpPr>
          <p:nvPr>
            <p:ph type="title"/>
          </p:nvPr>
        </p:nvSpPr>
        <p:spPr>
          <a:xfrm>
            <a:off x="182525" y="69250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800" dirty="0"/>
              <a:t>User Activity and Engagement Data Analysis</a:t>
            </a:r>
            <a:endParaRPr sz="1800" dirty="0"/>
          </a:p>
        </p:txBody>
      </p:sp>
      <p:sp>
        <p:nvSpPr>
          <p:cNvPr id="101" name="Google Shape;101;p18"/>
          <p:cNvSpPr txBox="1">
            <a:spLocks noGrp="1"/>
          </p:cNvSpPr>
          <p:nvPr>
            <p:ph type="body" idx="1"/>
          </p:nvPr>
        </p:nvSpPr>
        <p:spPr>
          <a:xfrm>
            <a:off x="108025" y="526525"/>
            <a:ext cx="5049600" cy="444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25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>
                <a:solidFill>
                  <a:srgbClr val="000000"/>
                </a:solidFill>
                <a:highlight>
                  <a:srgbClr val="F3F3F3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We sampled a few variables from the data set, like; </a:t>
            </a:r>
            <a:endParaRPr sz="4400" dirty="0">
              <a:solidFill>
                <a:srgbClr val="000000"/>
              </a:solidFill>
              <a:highlight>
                <a:srgbClr val="F3F3F3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457200" lvl="0" indent="-298450" algn="l" rtl="0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Microsoft Yahei"/>
              <a:buAutoNum type="alphaUcParenR"/>
            </a:pPr>
            <a:r>
              <a:rPr lang="en" sz="4400" b="1" dirty="0">
                <a:solidFill>
                  <a:srgbClr val="000000"/>
                </a:solidFill>
                <a:highlight>
                  <a:srgbClr val="F3F3F3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Sessions.</a:t>
            </a:r>
            <a:endParaRPr sz="4400" b="1" dirty="0">
              <a:solidFill>
                <a:srgbClr val="000000"/>
              </a:solidFill>
              <a:highlight>
                <a:srgbClr val="F3F3F3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4400" dirty="0">
                <a:solidFill>
                  <a:srgbClr val="000000"/>
                </a:solidFill>
                <a:highlight>
                  <a:srgbClr val="F3F3F3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Distribution and frequency of the number of sessions per user</a:t>
            </a:r>
            <a:endParaRPr sz="4400" dirty="0">
              <a:solidFill>
                <a:srgbClr val="000000"/>
              </a:solidFill>
              <a:highlight>
                <a:srgbClr val="F3F3F3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4400" b="1" dirty="0">
                <a:solidFill>
                  <a:srgbClr val="000000"/>
                </a:solidFill>
                <a:highlight>
                  <a:srgbClr val="F3F3F3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Findings</a:t>
            </a:r>
            <a:endParaRPr sz="4400" b="1" dirty="0">
              <a:solidFill>
                <a:srgbClr val="000000"/>
              </a:solidFill>
              <a:highlight>
                <a:srgbClr val="F3F3F3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4400" dirty="0">
                <a:solidFill>
                  <a:srgbClr val="000000"/>
                </a:solidFill>
                <a:highlight>
                  <a:srgbClr val="F3F3F3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-The dataset peak is on the lowest end session range </a:t>
            </a:r>
            <a:endParaRPr sz="4400" dirty="0">
              <a:solidFill>
                <a:srgbClr val="000000"/>
              </a:solidFill>
              <a:highlight>
                <a:srgbClr val="F3F3F3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4400" dirty="0">
                <a:solidFill>
                  <a:srgbClr val="000000"/>
                </a:solidFill>
                <a:highlight>
                  <a:srgbClr val="F3F3F3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(less than 100 sessions)</a:t>
            </a:r>
            <a:endParaRPr sz="4400" dirty="0">
              <a:solidFill>
                <a:srgbClr val="000000"/>
              </a:solidFill>
              <a:highlight>
                <a:srgbClr val="F3F3F3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4400" dirty="0">
                <a:solidFill>
                  <a:srgbClr val="000000"/>
                </a:solidFill>
                <a:highlight>
                  <a:srgbClr val="F3F3F3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-Many users try the app - It is a highly valuable product.</a:t>
            </a:r>
            <a:endParaRPr sz="4400" dirty="0">
              <a:solidFill>
                <a:srgbClr val="000000"/>
              </a:solidFill>
              <a:highlight>
                <a:srgbClr val="F3F3F3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4400" dirty="0">
                <a:solidFill>
                  <a:srgbClr val="000000"/>
                </a:solidFill>
                <a:highlight>
                  <a:srgbClr val="F3F3F3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-But most only engage with the app for few sessions</a:t>
            </a:r>
            <a:endParaRPr sz="4400" dirty="0">
              <a:solidFill>
                <a:srgbClr val="000000"/>
              </a:solidFill>
              <a:highlight>
                <a:srgbClr val="F3F3F3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4400" dirty="0">
                <a:solidFill>
                  <a:srgbClr val="000000"/>
                </a:solidFill>
                <a:highlight>
                  <a:srgbClr val="F3F3F3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-Some few drivers stay on and use the app for higher number of </a:t>
            </a:r>
            <a:endParaRPr sz="4400" dirty="0">
              <a:solidFill>
                <a:srgbClr val="000000"/>
              </a:solidFill>
              <a:highlight>
                <a:srgbClr val="F3F3F3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4400" dirty="0">
                <a:solidFill>
                  <a:srgbClr val="000000"/>
                </a:solidFill>
                <a:highlight>
                  <a:srgbClr val="F3F3F3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times.</a:t>
            </a:r>
            <a:endParaRPr sz="4400" dirty="0">
              <a:solidFill>
                <a:srgbClr val="000000"/>
              </a:solidFill>
              <a:highlight>
                <a:srgbClr val="F3F3F3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4400" b="1" dirty="0">
                <a:solidFill>
                  <a:srgbClr val="000000"/>
                </a:solidFill>
                <a:highlight>
                  <a:srgbClr val="F3F3F3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Possible reasons</a:t>
            </a:r>
            <a:endParaRPr sz="4400" b="1" dirty="0">
              <a:solidFill>
                <a:srgbClr val="000000"/>
              </a:solidFill>
              <a:highlight>
                <a:srgbClr val="F3F3F3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4400" dirty="0">
                <a:solidFill>
                  <a:srgbClr val="000000"/>
                </a:solidFill>
                <a:highlight>
                  <a:srgbClr val="F3F3F3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-App may have a complex User Interface</a:t>
            </a:r>
            <a:endParaRPr sz="4400" dirty="0">
              <a:solidFill>
                <a:srgbClr val="000000"/>
              </a:solidFill>
              <a:highlight>
                <a:srgbClr val="F3F3F3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4400" dirty="0">
                <a:solidFill>
                  <a:srgbClr val="000000"/>
                </a:solidFill>
                <a:highlight>
                  <a:srgbClr val="F3F3F3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-App could be slow in loading</a:t>
            </a:r>
            <a:endParaRPr sz="4400" dirty="0">
              <a:solidFill>
                <a:srgbClr val="000000"/>
              </a:solidFill>
              <a:highlight>
                <a:srgbClr val="F3F3F3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4400" dirty="0">
                <a:solidFill>
                  <a:srgbClr val="000000"/>
                </a:solidFill>
                <a:highlight>
                  <a:srgbClr val="F3F3F3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-Navigation could be inaccurate</a:t>
            </a:r>
            <a:endParaRPr sz="4400" dirty="0">
              <a:solidFill>
                <a:srgbClr val="000000"/>
              </a:solidFill>
              <a:highlight>
                <a:srgbClr val="F3F3F3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  <p:pic>
        <p:nvPicPr>
          <p:cNvPr id="102" name="Google Shape;10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364973"/>
            <a:ext cx="4436625" cy="4401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9"/>
          <p:cNvSpPr txBox="1">
            <a:spLocks noGrp="1"/>
          </p:cNvSpPr>
          <p:nvPr>
            <p:ph type="title"/>
          </p:nvPr>
        </p:nvSpPr>
        <p:spPr>
          <a:xfrm>
            <a:off x="170775" y="57500"/>
            <a:ext cx="44013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800" dirty="0"/>
              <a:t>User Activity and Engagement Data Analysis</a:t>
            </a:r>
            <a:endParaRPr sz="1800" dirty="0"/>
          </a:p>
        </p:txBody>
      </p:sp>
      <p:sp>
        <p:nvSpPr>
          <p:cNvPr id="108" name="Google Shape;108;p19"/>
          <p:cNvSpPr txBox="1">
            <a:spLocks noGrp="1"/>
          </p:cNvSpPr>
          <p:nvPr>
            <p:ph type="body" idx="1"/>
          </p:nvPr>
        </p:nvSpPr>
        <p:spPr>
          <a:xfrm>
            <a:off x="170775" y="585225"/>
            <a:ext cx="4517100" cy="38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 dirty="0">
                <a:solidFill>
                  <a:srgbClr val="000000"/>
                </a:solidFill>
                <a:highlight>
                  <a:srgbClr val="F3F3F3"/>
                </a:highlight>
              </a:rPr>
              <a:t>B) Drives</a:t>
            </a:r>
            <a:endParaRPr sz="2500" b="1" dirty="0">
              <a:solidFill>
                <a:srgbClr val="000000"/>
              </a:solidFill>
              <a:highlight>
                <a:srgbClr val="F3F3F3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500" dirty="0">
                <a:solidFill>
                  <a:srgbClr val="000000"/>
                </a:solidFill>
                <a:highlight>
                  <a:srgbClr val="F3F3F3"/>
                </a:highlight>
              </a:rPr>
              <a:t>Distribution and frequency of the number of drives per user</a:t>
            </a:r>
            <a:endParaRPr sz="2500" dirty="0">
              <a:solidFill>
                <a:srgbClr val="000000"/>
              </a:solidFill>
              <a:highlight>
                <a:srgbClr val="F3F3F3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500" b="1" dirty="0">
                <a:solidFill>
                  <a:srgbClr val="000000"/>
                </a:solidFill>
                <a:highlight>
                  <a:srgbClr val="F3F3F3"/>
                </a:highlight>
              </a:rPr>
              <a:t>Findings</a:t>
            </a:r>
            <a:endParaRPr sz="2500" b="1" dirty="0">
              <a:solidFill>
                <a:srgbClr val="000000"/>
              </a:solidFill>
              <a:highlight>
                <a:srgbClr val="F3F3F3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500" dirty="0">
                <a:solidFill>
                  <a:srgbClr val="000000"/>
                </a:solidFill>
                <a:highlight>
                  <a:srgbClr val="F3F3F3"/>
                </a:highlight>
              </a:rPr>
              <a:t>-Similar to sessions histogram</a:t>
            </a:r>
            <a:endParaRPr sz="2500" dirty="0">
              <a:solidFill>
                <a:srgbClr val="000000"/>
              </a:solidFill>
              <a:highlight>
                <a:srgbClr val="F3F3F3"/>
              </a:highlight>
            </a:endParaRPr>
          </a:p>
          <a:p>
            <a:pPr marL="457200" lvl="0" indent="-304006" algn="l" rtl="0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●"/>
            </a:pPr>
            <a:r>
              <a:rPr lang="en" sz="2500" dirty="0">
                <a:solidFill>
                  <a:srgbClr val="000000"/>
                </a:solidFill>
                <a:highlight>
                  <a:srgbClr val="F3F3F3"/>
                </a:highlight>
              </a:rPr>
              <a:t>User engagement is low:</a:t>
            </a:r>
            <a:endParaRPr sz="2500" dirty="0">
              <a:solidFill>
                <a:srgbClr val="000000"/>
              </a:solidFill>
              <a:highlight>
                <a:srgbClr val="F3F3F3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500" dirty="0">
                <a:solidFill>
                  <a:srgbClr val="000000"/>
                </a:solidFill>
                <a:highlight>
                  <a:srgbClr val="F3F3F3"/>
                </a:highlight>
              </a:rPr>
              <a:t>Most users have relatively low number of drives. </a:t>
            </a:r>
            <a:endParaRPr sz="2500" dirty="0">
              <a:solidFill>
                <a:srgbClr val="000000"/>
              </a:solidFill>
              <a:highlight>
                <a:srgbClr val="F3F3F3"/>
              </a:highlight>
            </a:endParaRPr>
          </a:p>
          <a:p>
            <a:pPr marL="457200" lvl="0" indent="-304006" algn="l" rtl="0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●"/>
            </a:pPr>
            <a:r>
              <a:rPr lang="en" sz="2500" dirty="0">
                <a:solidFill>
                  <a:srgbClr val="000000"/>
                </a:solidFill>
                <a:highlight>
                  <a:srgbClr val="F3F3F3"/>
                </a:highlight>
              </a:rPr>
              <a:t>App retention rate is low:</a:t>
            </a:r>
            <a:endParaRPr sz="2500" dirty="0">
              <a:solidFill>
                <a:srgbClr val="000000"/>
              </a:solidFill>
              <a:highlight>
                <a:srgbClr val="F3F3F3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500" dirty="0">
                <a:solidFill>
                  <a:srgbClr val="000000"/>
                </a:solidFill>
                <a:highlight>
                  <a:srgbClr val="F3F3F3"/>
                </a:highlight>
              </a:rPr>
              <a:t>As number of drives increase, frequency of users decreases</a:t>
            </a:r>
            <a:endParaRPr sz="2500" dirty="0">
              <a:solidFill>
                <a:srgbClr val="000000"/>
              </a:solidFill>
              <a:highlight>
                <a:srgbClr val="F3F3F3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150" b="1" dirty="0">
              <a:solidFill>
                <a:srgbClr val="000000"/>
              </a:solidFill>
              <a:highlight>
                <a:srgbClr val="F3F3F3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150" dirty="0">
              <a:solidFill>
                <a:srgbClr val="000000"/>
              </a:solidFill>
              <a:highlight>
                <a:srgbClr val="F3F3F3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  <p:pic>
        <p:nvPicPr>
          <p:cNvPr id="109" name="Google Shape;10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75" y="297550"/>
            <a:ext cx="4481075" cy="444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ropic">
  <a:themeElements>
    <a:clrScheme name="Tropic">
      <a:dk1>
        <a:srgbClr val="4BD1EC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CE93D8"/>
      </a:accent2>
      <a:accent3>
        <a:srgbClr val="4DB6AC"/>
      </a:accent3>
      <a:accent4>
        <a:srgbClr val="FF9800"/>
      </a:accent4>
      <a:accent5>
        <a:srgbClr val="009668"/>
      </a:accent5>
      <a:accent6>
        <a:srgbClr val="EEFF41"/>
      </a:accent6>
      <a:hlink>
        <a:srgbClr val="009668"/>
      </a:hlink>
      <a:folHlink>
        <a:srgbClr val="00966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TM03457475[[fn=Frame]]</Template>
  <TotalTime>155</TotalTime>
  <Words>1224</Words>
  <Application>Microsoft Office PowerPoint</Application>
  <PresentationFormat>On-screen Show (16:9)</PresentationFormat>
  <Paragraphs>168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PT Sans Narrow</vt:lpstr>
      <vt:lpstr>Open Sans</vt:lpstr>
      <vt:lpstr>Wingdings</vt:lpstr>
      <vt:lpstr>Microsoft Yahei</vt:lpstr>
      <vt:lpstr>Arial</vt:lpstr>
      <vt:lpstr>Tropic</vt:lpstr>
      <vt:lpstr>Waze Project</vt:lpstr>
      <vt:lpstr>Table of Content</vt:lpstr>
      <vt:lpstr>Background</vt:lpstr>
      <vt:lpstr>Problem Statement</vt:lpstr>
      <vt:lpstr>Our Objective</vt:lpstr>
      <vt:lpstr>EDA Overview</vt:lpstr>
      <vt:lpstr>The Data Variables</vt:lpstr>
      <vt:lpstr>User Activity and Engagement Data Analysis</vt:lpstr>
      <vt:lpstr>User Activity and Engagement Data Analysis</vt:lpstr>
      <vt:lpstr>User Activity and Engagement Data Analysis</vt:lpstr>
      <vt:lpstr>User Activity and Engagement Data Analysis</vt:lpstr>
      <vt:lpstr>User Activity and Engagement Data Analysis</vt:lpstr>
      <vt:lpstr>User Activity and Engagement Data Analysis</vt:lpstr>
      <vt:lpstr>User Activity and Engagement Data Analysis</vt:lpstr>
      <vt:lpstr>Churn Vs Retain</vt:lpstr>
      <vt:lpstr>Recommendations Strategies to improve user retention</vt:lpstr>
      <vt:lpstr>Strategies to improve user retention</vt:lpstr>
      <vt:lpstr>Future Research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Grace Munyi</cp:lastModifiedBy>
  <cp:revision>9</cp:revision>
  <dcterms:modified xsi:type="dcterms:W3CDTF">2024-08-31T10:24:00Z</dcterms:modified>
</cp:coreProperties>
</file>